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51" r:id="rId1"/>
  </p:sldMasterIdLst>
  <p:notesMasterIdLst>
    <p:notesMasterId r:id="rId30"/>
  </p:notesMasterIdLst>
  <p:sldIdLst>
    <p:sldId id="256" r:id="rId2"/>
    <p:sldId id="289" r:id="rId3"/>
    <p:sldId id="290" r:id="rId4"/>
    <p:sldId id="281" r:id="rId5"/>
    <p:sldId id="278" r:id="rId6"/>
    <p:sldId id="266" r:id="rId7"/>
    <p:sldId id="268" r:id="rId8"/>
    <p:sldId id="267" r:id="rId9"/>
    <p:sldId id="269" r:id="rId10"/>
    <p:sldId id="270" r:id="rId11"/>
    <p:sldId id="271" r:id="rId12"/>
    <p:sldId id="272" r:id="rId13"/>
    <p:sldId id="273" r:id="rId14"/>
    <p:sldId id="275" r:id="rId15"/>
    <p:sldId id="276" r:id="rId16"/>
    <p:sldId id="277" r:id="rId17"/>
    <p:sldId id="257" r:id="rId18"/>
    <p:sldId id="258" r:id="rId19"/>
    <p:sldId id="259" r:id="rId20"/>
    <p:sldId id="263" r:id="rId21"/>
    <p:sldId id="264" r:id="rId22"/>
    <p:sldId id="261" r:id="rId23"/>
    <p:sldId id="280" r:id="rId24"/>
    <p:sldId id="286" r:id="rId25"/>
    <p:sldId id="260" r:id="rId26"/>
    <p:sldId id="287" r:id="rId27"/>
    <p:sldId id="288" r:id="rId28"/>
    <p:sldId id="28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38F4FF0-0D18-4495-B65C-DF371C124379}">
          <p14:sldIdLst>
            <p14:sldId id="256"/>
            <p14:sldId id="289"/>
            <p14:sldId id="290"/>
            <p14:sldId id="281"/>
            <p14:sldId id="278"/>
            <p14:sldId id="266"/>
            <p14:sldId id="268"/>
            <p14:sldId id="267"/>
            <p14:sldId id="269"/>
            <p14:sldId id="270"/>
            <p14:sldId id="271"/>
            <p14:sldId id="272"/>
            <p14:sldId id="273"/>
            <p14:sldId id="275"/>
            <p14:sldId id="276"/>
            <p14:sldId id="277"/>
            <p14:sldId id="257"/>
            <p14:sldId id="258"/>
            <p14:sldId id="259"/>
            <p14:sldId id="263"/>
            <p14:sldId id="264"/>
            <p14:sldId id="261"/>
            <p14:sldId id="280"/>
            <p14:sldId id="286"/>
            <p14:sldId id="260"/>
            <p14:sldId id="287"/>
            <p14:sldId id="288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FFFF"/>
    <a:srgbClr val="FF99CC"/>
    <a:srgbClr val="CCCCFF"/>
    <a:srgbClr val="006600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37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930983-3B3F-4398-B398-C2168EED5207}" type="datetimeFigureOut">
              <a:rPr lang="en-IN" smtClean="0"/>
              <a:t>14-02-2022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DD165-E900-4F2D-B20A-6DE572058C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7275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C4153718-B8ED-4B29-B2FD-5AD00B27D1E2}" type="datetime1">
              <a:rPr lang="en-US" smtClean="0"/>
              <a:t>2/14/2022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Dr.A.Menaka Pushpa, VIT, Chennai, India</a:t>
            </a:r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934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4CBC5-9B8C-4611-83EA-A241D6FDBBFB}" type="datetime1">
              <a:rPr lang="en-US" smtClean="0"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754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A1260-995D-45C3-B26C-97BA21A4C2F6}" type="datetime1">
              <a:rPr lang="en-US" smtClean="0"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73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A60BA-F7A4-477C-A86C-57F77A291A2A}" type="datetime1">
              <a:rPr lang="en-US" smtClean="0"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46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3EC26EA-0DD9-4432-ADB4-BAF29FE77952}" type="datetime1">
              <a:rPr lang="en-US" smtClean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Dr.A.Menaka Pushpa, VIT, Chennai, India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781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7376C-ABAE-430A-8D69-E87468D52596}" type="datetime1">
              <a:rPr lang="en-US" smtClean="0"/>
              <a:t>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487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E148C-6815-4E70-BF1B-1B1470596392}" type="datetime1">
              <a:rPr lang="en-US" smtClean="0"/>
              <a:t>2/14/2022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192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9E24-6372-477C-876E-2656F41394AF}" type="datetime1">
              <a:rPr lang="en-US" smtClean="0"/>
              <a:t>2/14/2022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312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4566-7966-4A20-A8E6-B06759740BCA}" type="datetime1">
              <a:rPr lang="en-US" smtClean="0"/>
              <a:t>2/14/2022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31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B11B653-851B-42BC-BD0F-A39A609943A2}" type="datetime1">
              <a:rPr lang="en-US" smtClean="0"/>
              <a:t>2/14/2022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Dr.A.Menaka Pushpa, VIT, Chennai, India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279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C0338649-2FFD-4A50-966B-10D0A72DD71E}" type="datetime1">
              <a:rPr lang="en-US" smtClean="0"/>
              <a:t>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r>
              <a:rPr lang="en-US"/>
              <a:t>Dr.A.Menaka Pushpa, VIT, Chennai, India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844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654EF5C-9A81-40F6-8A97-DCA64E69CAA9}" type="datetime1">
              <a:rPr lang="en-US" smtClean="0"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Dr.A.Menaka Pushpa, VIT, Chennai, India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84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1" r:id="rId2"/>
    <p:sldLayoutId id="2147483860" r:id="rId3"/>
    <p:sldLayoutId id="2147483859" r:id="rId4"/>
    <p:sldLayoutId id="2147483858" r:id="rId5"/>
    <p:sldLayoutId id="2147483857" r:id="rId6"/>
    <p:sldLayoutId id="2147483856" r:id="rId7"/>
    <p:sldLayoutId id="2147483855" r:id="rId8"/>
    <p:sldLayoutId id="2147483854" r:id="rId9"/>
    <p:sldLayoutId id="2147483853" r:id="rId10"/>
    <p:sldLayoutId id="2147483852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how-does-a-c-program-executes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naughton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7.xml"/><Relationship Id="rId7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0.xml"/><Relationship Id="rId11" Type="http://schemas.openxmlformats.org/officeDocument/2006/relationships/slide" Target="slide16.xml"/><Relationship Id="rId5" Type="http://schemas.openxmlformats.org/officeDocument/2006/relationships/slide" Target="slide9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F95D40-F80B-44E3-B872-EC8695E608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4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CFF10A9-48A8-49DE-BCC0-36CD4D617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69" y="1267730"/>
            <a:ext cx="9576262" cy="430795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E6EC7A-73F0-4AA6-8CCE-7492D8F65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68" y="1267730"/>
            <a:ext cx="9576262" cy="4307950"/>
          </a:xfrm>
          <a:prstGeom prst="rect">
            <a:avLst/>
          </a:prstGeom>
          <a:solidFill>
            <a:srgbClr val="47B56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FD446-9A1E-4CEB-B6AF-925BF786A3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Autofit/>
          </a:bodyPr>
          <a:lstStyle/>
          <a:p>
            <a:r>
              <a:rPr lang="en-IN" sz="6500" dirty="0"/>
              <a:t>Computer programming  </a:t>
            </a:r>
            <a:r>
              <a:rPr lang="en-IN" sz="6500" dirty="0" err="1"/>
              <a:t>JAVa</a:t>
            </a:r>
            <a:endParaRPr lang="en-IN" sz="6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4BFEC-FE4F-4FFB-A5AC-E44C8E6EAA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en-IN" dirty="0" err="1">
                <a:solidFill>
                  <a:srgbClr val="FFFF00"/>
                </a:solidFill>
              </a:rPr>
              <a:t>Dr.A.Menaka</a:t>
            </a:r>
            <a:r>
              <a:rPr lang="en-IN" dirty="0">
                <a:solidFill>
                  <a:srgbClr val="FFFF00"/>
                </a:solidFill>
              </a:rPr>
              <a:t> Pushpa, SCOPE, VIT, Chennai, India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22591067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10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5"/>
            <a:ext cx="3144774" cy="749046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Robust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1526953"/>
            <a:ext cx="3144774" cy="4654772"/>
          </a:xfrm>
        </p:spPr>
        <p:txBody>
          <a:bodyPr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Error checking at compile and run time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Memory management problem </a:t>
            </a: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– automatic deallocation and garbage collection for unused objects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Exceptional Conditions – </a:t>
            </a:r>
            <a:r>
              <a:rPr lang="en-IN" sz="2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 oriented Exception handling mechanism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10FB476-A125-4CF7-B673-1718AA3C1DB2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BFFF3F14-B6B0-430B-A5BA-00999E58CE1E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4" name="Oval 33">
              <a:hlinkClick r:id="rId2" action="ppaction://hlinksldjump"/>
              <a:extLst>
                <a:ext uri="{FF2B5EF4-FFF2-40B4-BE49-F238E27FC236}">
                  <a16:creationId xmlns:a16="http://schemas.microsoft.com/office/drawing/2014/main" id="{6E860456-2219-40BD-8DC7-DED583DD347C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5" name="Oval 34">
              <a:hlinkClick r:id="rId3" action="ppaction://hlinksldjump"/>
              <a:extLst>
                <a:ext uri="{FF2B5EF4-FFF2-40B4-BE49-F238E27FC236}">
                  <a16:creationId xmlns:a16="http://schemas.microsoft.com/office/drawing/2014/main" id="{710233EA-D20F-4C14-99D4-74958A83AA63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6" name="Oval 35">
              <a:hlinkClick r:id="rId4" action="ppaction://hlinksldjump"/>
              <a:extLst>
                <a:ext uri="{FF2B5EF4-FFF2-40B4-BE49-F238E27FC236}">
                  <a16:creationId xmlns:a16="http://schemas.microsoft.com/office/drawing/2014/main" id="{F84D4922-1710-4F6B-9151-90F637490ED0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7" name="Oval 36">
              <a:hlinkClick r:id="rId5" action="ppaction://hlinksldjump"/>
              <a:extLst>
                <a:ext uri="{FF2B5EF4-FFF2-40B4-BE49-F238E27FC236}">
                  <a16:creationId xmlns:a16="http://schemas.microsoft.com/office/drawing/2014/main" id="{D21B4FA4-9282-48F0-9791-168E6346C7B3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38" name="Oval 37">
              <a:hlinkClick r:id="rId6" action="ppaction://hlinksldjump"/>
              <a:extLst>
                <a:ext uri="{FF2B5EF4-FFF2-40B4-BE49-F238E27FC236}">
                  <a16:creationId xmlns:a16="http://schemas.microsoft.com/office/drawing/2014/main" id="{A74BD511-8A0C-4F02-B209-2F6E74E41035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0" name="Oval 39">
              <a:hlinkClick r:id="rId7" action="ppaction://hlinksldjump"/>
              <a:extLst>
                <a:ext uri="{FF2B5EF4-FFF2-40B4-BE49-F238E27FC236}">
                  <a16:creationId xmlns:a16="http://schemas.microsoft.com/office/drawing/2014/main" id="{88629120-B70A-4D9F-B898-624C6A3040C9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2" name="Oval 41">
              <a:hlinkClick r:id="rId8" action="ppaction://hlinksldjump"/>
              <a:extLst>
                <a:ext uri="{FF2B5EF4-FFF2-40B4-BE49-F238E27FC236}">
                  <a16:creationId xmlns:a16="http://schemas.microsoft.com/office/drawing/2014/main" id="{43D3F5B2-0C09-4EA3-A83D-468D169C6AF6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4" name="Oval 43">
              <a:hlinkClick r:id="rId9" action="ppaction://hlinksldjump"/>
              <a:extLst>
                <a:ext uri="{FF2B5EF4-FFF2-40B4-BE49-F238E27FC236}">
                  <a16:creationId xmlns:a16="http://schemas.microsoft.com/office/drawing/2014/main" id="{4BA01938-535A-4403-9486-8B69026E6166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4A6F8E09-4DF3-45DC-97A7-FF8291AFF272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8" name="Oval 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A36382A2-FB04-4C61-B252-A4BD093C278C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49" name="Oval 48">
              <a:hlinkClick r:id="rId11" action="ppaction://hlinksldjump"/>
              <a:extLst>
                <a:ext uri="{FF2B5EF4-FFF2-40B4-BE49-F238E27FC236}">
                  <a16:creationId xmlns:a16="http://schemas.microsoft.com/office/drawing/2014/main" id="{F4EC09CF-8EAA-4B90-8DC5-A7592D96BC08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35B7409-6305-42CD-BEF7-D6561DD3E497}"/>
                </a:ext>
              </a:extLst>
            </p:cNvPr>
            <p:cNvCxnSpPr>
              <a:stCxn id="32" idx="0"/>
              <a:endCxn id="37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99D19788-6E94-4139-A320-C59110660B24}"/>
                </a:ext>
              </a:extLst>
            </p:cNvPr>
            <p:cNvCxnSpPr>
              <a:stCxn id="32" idx="0"/>
              <a:endCxn id="34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48B281E4-854C-4AFA-ADA2-0C4E8A3692B3}"/>
                </a:ext>
              </a:extLst>
            </p:cNvPr>
            <p:cNvCxnSpPr>
              <a:cxnSpLocks/>
              <a:stCxn id="32" idx="1"/>
              <a:endCxn id="35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406F758D-E8CF-4325-8B38-673734BF4BA6}"/>
                </a:ext>
              </a:extLst>
            </p:cNvPr>
            <p:cNvCxnSpPr>
              <a:cxnSpLocks/>
              <a:stCxn id="32" idx="0"/>
              <a:endCxn id="38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A48A5099-0568-4931-A0CF-EAA02439CABB}"/>
                </a:ext>
              </a:extLst>
            </p:cNvPr>
            <p:cNvCxnSpPr>
              <a:cxnSpLocks/>
              <a:stCxn id="32" idx="3"/>
              <a:endCxn id="40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CE33540-CABF-4262-8187-D49DC0B46B1E}"/>
                </a:ext>
              </a:extLst>
            </p:cNvPr>
            <p:cNvCxnSpPr>
              <a:cxnSpLocks/>
              <a:stCxn id="32" idx="2"/>
              <a:endCxn id="49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B348FF8A-BB3F-4D7B-AD78-D645467EFBD0}"/>
                </a:ext>
              </a:extLst>
            </p:cNvPr>
            <p:cNvCxnSpPr>
              <a:stCxn id="32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6E56E9E7-78E6-4DD4-9350-896195CF42BD}"/>
                </a:ext>
              </a:extLst>
            </p:cNvPr>
            <p:cNvCxnSpPr>
              <a:stCxn id="32" idx="2"/>
              <a:endCxn id="46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40194AAC-ECF2-4AE2-AF58-A3E7E5FC7F57}"/>
                </a:ext>
              </a:extLst>
            </p:cNvPr>
            <p:cNvCxnSpPr>
              <a:cxnSpLocks/>
              <a:stCxn id="32" idx="1"/>
              <a:endCxn id="36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CAFF622-BF60-4367-9082-31C64367AD5C}"/>
                </a:ext>
              </a:extLst>
            </p:cNvPr>
            <p:cNvCxnSpPr>
              <a:cxnSpLocks/>
              <a:stCxn id="32" idx="3"/>
              <a:endCxn id="42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C00D01-807C-4CD9-ACCE-0F1F915C1B29}"/>
              </a:ext>
            </a:extLst>
          </p:cNvPr>
          <p:cNvCxnSpPr>
            <a:stCxn id="32" idx="2"/>
            <a:endCxn id="44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279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11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Object-Oriented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Object – oriented programming language rather than data-oriented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Object model is simple and easy to extend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95B2901-15FD-4F00-B04A-481376088E8D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B551F589-24D4-4D8F-AFC0-87E6A2590C7B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4" name="Oval 33">
              <a:hlinkClick r:id="rId2" action="ppaction://hlinksldjump"/>
              <a:extLst>
                <a:ext uri="{FF2B5EF4-FFF2-40B4-BE49-F238E27FC236}">
                  <a16:creationId xmlns:a16="http://schemas.microsoft.com/office/drawing/2014/main" id="{D7054FE3-9955-4685-A69A-B37469D558EE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5" name="Oval 34">
              <a:hlinkClick r:id="rId3" action="ppaction://hlinksldjump"/>
              <a:extLst>
                <a:ext uri="{FF2B5EF4-FFF2-40B4-BE49-F238E27FC236}">
                  <a16:creationId xmlns:a16="http://schemas.microsoft.com/office/drawing/2014/main" id="{A295AF93-D917-4DA4-B843-EDAF5DE3BFD8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6" name="Oval 35">
              <a:hlinkClick r:id="rId4" action="ppaction://hlinksldjump"/>
              <a:extLst>
                <a:ext uri="{FF2B5EF4-FFF2-40B4-BE49-F238E27FC236}">
                  <a16:creationId xmlns:a16="http://schemas.microsoft.com/office/drawing/2014/main" id="{75A545EF-1D96-470F-AC04-1BAAD8508977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7" name="Oval 36">
              <a:hlinkClick r:id="rId5" action="ppaction://hlinksldjump"/>
              <a:extLst>
                <a:ext uri="{FF2B5EF4-FFF2-40B4-BE49-F238E27FC236}">
                  <a16:creationId xmlns:a16="http://schemas.microsoft.com/office/drawing/2014/main" id="{2CE091A4-C4F3-47A0-BF6C-EFA572D5E8EF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38" name="Oval 37">
              <a:hlinkClick r:id="rId6" action="ppaction://hlinksldjump"/>
              <a:extLst>
                <a:ext uri="{FF2B5EF4-FFF2-40B4-BE49-F238E27FC236}">
                  <a16:creationId xmlns:a16="http://schemas.microsoft.com/office/drawing/2014/main" id="{E8ED746B-E162-4CEE-BBE3-736062DA4016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0" name="Oval 39">
              <a:hlinkClick r:id="rId7" action="ppaction://hlinksldjump"/>
              <a:extLst>
                <a:ext uri="{FF2B5EF4-FFF2-40B4-BE49-F238E27FC236}">
                  <a16:creationId xmlns:a16="http://schemas.microsoft.com/office/drawing/2014/main" id="{9F8ED450-5D80-4DC4-9559-80E8E4245824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2" name="Oval 41">
              <a:hlinkClick r:id="rId8" action="ppaction://hlinksldjump"/>
              <a:extLst>
                <a:ext uri="{FF2B5EF4-FFF2-40B4-BE49-F238E27FC236}">
                  <a16:creationId xmlns:a16="http://schemas.microsoft.com/office/drawing/2014/main" id="{88AEB3F7-09DE-4115-9F8C-F46E79697B31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4" name="Oval 43">
              <a:hlinkClick r:id="rId9" action="ppaction://hlinksldjump"/>
              <a:extLst>
                <a:ext uri="{FF2B5EF4-FFF2-40B4-BE49-F238E27FC236}">
                  <a16:creationId xmlns:a16="http://schemas.microsoft.com/office/drawing/2014/main" id="{149AB1C4-EDDD-458A-89B9-CD1B6C98DED1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739E048B-9EED-42F1-A8BD-196CE9DB4323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8" name="Oval 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838A9656-EC6F-400C-9A1F-5CFB5493837E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49" name="Oval 48">
              <a:hlinkClick r:id="rId11" action="ppaction://hlinksldjump"/>
              <a:extLst>
                <a:ext uri="{FF2B5EF4-FFF2-40B4-BE49-F238E27FC236}">
                  <a16:creationId xmlns:a16="http://schemas.microsoft.com/office/drawing/2014/main" id="{E9700707-3762-4FA2-B0A2-6CEBC1D20990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26C3FC95-E9AE-49D8-AE16-3ACBF5FEA9CE}"/>
                </a:ext>
              </a:extLst>
            </p:cNvPr>
            <p:cNvCxnSpPr>
              <a:stCxn id="32" idx="0"/>
              <a:endCxn id="37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7885CB1F-C880-4905-986A-DEF326400150}"/>
                </a:ext>
              </a:extLst>
            </p:cNvPr>
            <p:cNvCxnSpPr>
              <a:stCxn id="32" idx="0"/>
              <a:endCxn id="34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84EB9F89-11F6-4806-B6E8-AC905AA6B70C}"/>
                </a:ext>
              </a:extLst>
            </p:cNvPr>
            <p:cNvCxnSpPr>
              <a:cxnSpLocks/>
              <a:stCxn id="32" idx="1"/>
              <a:endCxn id="35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EB8ED497-0C30-474D-A7B8-410A2CA69C3F}"/>
                </a:ext>
              </a:extLst>
            </p:cNvPr>
            <p:cNvCxnSpPr>
              <a:cxnSpLocks/>
              <a:stCxn id="32" idx="0"/>
              <a:endCxn id="38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4FF80174-EF8A-4E59-ACD1-D45A0F4490DC}"/>
                </a:ext>
              </a:extLst>
            </p:cNvPr>
            <p:cNvCxnSpPr>
              <a:cxnSpLocks/>
              <a:stCxn id="32" idx="3"/>
              <a:endCxn id="40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A3B2F04-0291-4E40-9914-CE951786C142}"/>
                </a:ext>
              </a:extLst>
            </p:cNvPr>
            <p:cNvCxnSpPr>
              <a:cxnSpLocks/>
              <a:stCxn id="32" idx="2"/>
              <a:endCxn id="49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FD4E253-42A2-4930-AD10-0913B2345BA5}"/>
                </a:ext>
              </a:extLst>
            </p:cNvPr>
            <p:cNvCxnSpPr>
              <a:stCxn id="32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F4E460DE-DB03-45AE-883B-057E9BCF8723}"/>
                </a:ext>
              </a:extLst>
            </p:cNvPr>
            <p:cNvCxnSpPr>
              <a:stCxn id="32" idx="2"/>
              <a:endCxn id="46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7E4E9B43-AD9E-46A8-A524-53F4B97DE446}"/>
                </a:ext>
              </a:extLst>
            </p:cNvPr>
            <p:cNvCxnSpPr>
              <a:cxnSpLocks/>
              <a:stCxn id="32" idx="1"/>
              <a:endCxn id="36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1F32F302-67E7-454D-A6DF-7553E991D862}"/>
                </a:ext>
              </a:extLst>
            </p:cNvPr>
            <p:cNvCxnSpPr>
              <a:cxnSpLocks/>
              <a:stCxn id="32" idx="3"/>
              <a:endCxn id="42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237EF58-9E23-4FF0-9399-5F3BB1AAFCD0}"/>
              </a:ext>
            </a:extLst>
          </p:cNvPr>
          <p:cNvCxnSpPr>
            <a:stCxn id="32" idx="2"/>
            <a:endCxn id="44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826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12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603504"/>
            <a:ext cx="3514725" cy="830199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Multithreaded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1978419"/>
            <a:ext cx="3144774" cy="3919461"/>
          </a:xfrm>
        </p:spPr>
        <p:txBody>
          <a:bodyPr>
            <a:normAutofit fontScale="92500" lnSpcReduction="2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For </a:t>
            </a:r>
            <a:r>
              <a:rPr lang="en-IN" sz="2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interactive and networked programs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 simultaneous tasks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 run-time system </a:t>
            </a: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provides solution for </a:t>
            </a:r>
            <a:r>
              <a:rPr lang="en-IN" sz="2600" dirty="0" err="1">
                <a:latin typeface="Calibri" panose="020F0502020204030204" pitchFamily="34" charset="0"/>
                <a:cs typeface="Calibri" panose="020F0502020204030204" pitchFamily="34" charset="0"/>
              </a:rPr>
              <a:t>multiprocess</a:t>
            </a: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 synchronization</a:t>
            </a:r>
          </a:p>
          <a:p>
            <a:pPr algn="just"/>
            <a:endParaRPr lang="en-IN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4CD5DD2-F5B5-4598-8A56-33F683D19389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98FCFF16-6898-4314-B917-AF16636C59CB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5" name="Oval 34">
              <a:hlinkClick r:id="rId2" action="ppaction://hlinksldjump"/>
              <a:extLst>
                <a:ext uri="{FF2B5EF4-FFF2-40B4-BE49-F238E27FC236}">
                  <a16:creationId xmlns:a16="http://schemas.microsoft.com/office/drawing/2014/main" id="{941CAD2A-9D55-41DA-895C-CC25A3A85B7C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6" name="Oval 35">
              <a:hlinkClick r:id="rId3" action="ppaction://hlinksldjump"/>
              <a:extLst>
                <a:ext uri="{FF2B5EF4-FFF2-40B4-BE49-F238E27FC236}">
                  <a16:creationId xmlns:a16="http://schemas.microsoft.com/office/drawing/2014/main" id="{A5B49308-CC98-409B-988C-72AFFABB3C6B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7" name="Oval 36">
              <a:hlinkClick r:id="rId4" action="ppaction://hlinksldjump"/>
              <a:extLst>
                <a:ext uri="{FF2B5EF4-FFF2-40B4-BE49-F238E27FC236}">
                  <a16:creationId xmlns:a16="http://schemas.microsoft.com/office/drawing/2014/main" id="{DFF3D08C-B247-4FAB-9252-36923426C1C8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8" name="Oval 37">
              <a:hlinkClick r:id="rId5" action="ppaction://hlinksldjump"/>
              <a:extLst>
                <a:ext uri="{FF2B5EF4-FFF2-40B4-BE49-F238E27FC236}">
                  <a16:creationId xmlns:a16="http://schemas.microsoft.com/office/drawing/2014/main" id="{16694AE0-3F29-4728-8271-9C0D75FAE8CF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40" name="Oval 39">
              <a:hlinkClick r:id="rId6" action="ppaction://hlinksldjump"/>
              <a:extLst>
                <a:ext uri="{FF2B5EF4-FFF2-40B4-BE49-F238E27FC236}">
                  <a16:creationId xmlns:a16="http://schemas.microsoft.com/office/drawing/2014/main" id="{3F3CDB0E-D89F-4AE8-8C89-63B18C2F5361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2" name="Oval 41">
              <a:hlinkClick r:id="rId7" action="ppaction://hlinksldjump"/>
              <a:extLst>
                <a:ext uri="{FF2B5EF4-FFF2-40B4-BE49-F238E27FC236}">
                  <a16:creationId xmlns:a16="http://schemas.microsoft.com/office/drawing/2014/main" id="{9ED9F78F-CDEA-44E0-AA80-460889481A42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4" name="Oval 43">
              <a:hlinkClick r:id="rId8" action="ppaction://hlinksldjump"/>
              <a:extLst>
                <a:ext uri="{FF2B5EF4-FFF2-40B4-BE49-F238E27FC236}">
                  <a16:creationId xmlns:a16="http://schemas.microsoft.com/office/drawing/2014/main" id="{EE7EAA33-0EBE-44FF-A930-73BCED92350A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74A33D81-E7F7-4183-A784-359A176E254A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8" name="Oval 47">
              <a:hlinkClick r:id="rId9" action="ppaction://hlinksldjump"/>
              <a:extLst>
                <a:ext uri="{FF2B5EF4-FFF2-40B4-BE49-F238E27FC236}">
                  <a16:creationId xmlns:a16="http://schemas.microsoft.com/office/drawing/2014/main" id="{7E86FFDC-505F-4619-92A2-D8C9A2E3BA8B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9" name="Oval 48">
              <a:hlinkClick r:id="rId10" action="ppaction://hlinksldjump"/>
              <a:extLst>
                <a:ext uri="{FF2B5EF4-FFF2-40B4-BE49-F238E27FC236}">
                  <a16:creationId xmlns:a16="http://schemas.microsoft.com/office/drawing/2014/main" id="{E882A5D2-2448-46E9-8FD5-F630CE4D6577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50" name="Oval 49">
              <a:hlinkClick r:id="rId11" action="ppaction://hlinksldjump"/>
              <a:extLst>
                <a:ext uri="{FF2B5EF4-FFF2-40B4-BE49-F238E27FC236}">
                  <a16:creationId xmlns:a16="http://schemas.microsoft.com/office/drawing/2014/main" id="{472189EA-79B2-42EC-9D3D-FF457190C3CA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C429095B-69DA-4A21-8AA0-AB277812EEEB}"/>
                </a:ext>
              </a:extLst>
            </p:cNvPr>
            <p:cNvCxnSpPr>
              <a:stCxn id="34" idx="0"/>
              <a:endCxn id="38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07C7E8EA-24C5-4DBF-B88C-4D1AE65172F7}"/>
                </a:ext>
              </a:extLst>
            </p:cNvPr>
            <p:cNvCxnSpPr>
              <a:stCxn id="34" idx="0"/>
              <a:endCxn id="35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C741BCB4-22D6-474C-B4F5-BF7D7FB04DCE}"/>
                </a:ext>
              </a:extLst>
            </p:cNvPr>
            <p:cNvCxnSpPr>
              <a:cxnSpLocks/>
              <a:stCxn id="34" idx="1"/>
              <a:endCxn id="36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F284A3B3-4601-4736-9477-C41142C2E716}"/>
                </a:ext>
              </a:extLst>
            </p:cNvPr>
            <p:cNvCxnSpPr>
              <a:cxnSpLocks/>
              <a:stCxn id="34" idx="0"/>
              <a:endCxn id="40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B3CDE816-FDD5-4F8A-8ECB-129EE5E3AE15}"/>
                </a:ext>
              </a:extLst>
            </p:cNvPr>
            <p:cNvCxnSpPr>
              <a:cxnSpLocks/>
              <a:stCxn id="34" idx="3"/>
              <a:endCxn id="42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F1267493-1228-49CA-B0F4-D0178CE95A6C}"/>
                </a:ext>
              </a:extLst>
            </p:cNvPr>
            <p:cNvCxnSpPr>
              <a:cxnSpLocks/>
              <a:stCxn id="34" idx="2"/>
              <a:endCxn id="50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D1D6A1AA-52F6-4E01-B4E6-E732EAA42117}"/>
                </a:ext>
              </a:extLst>
            </p:cNvPr>
            <p:cNvCxnSpPr>
              <a:stCxn id="34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7D332BCC-1925-4DC8-BCC5-61542647BF7D}"/>
                </a:ext>
              </a:extLst>
            </p:cNvPr>
            <p:cNvCxnSpPr>
              <a:stCxn id="34" idx="2"/>
              <a:endCxn id="48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EF9FB4E-788A-4514-BA38-784F7BC2D86B}"/>
                </a:ext>
              </a:extLst>
            </p:cNvPr>
            <p:cNvCxnSpPr>
              <a:cxnSpLocks/>
              <a:stCxn id="34" idx="1"/>
              <a:endCxn id="37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D5CFE58A-3DDD-4F8B-B60A-FDC67368B165}"/>
                </a:ext>
              </a:extLst>
            </p:cNvPr>
            <p:cNvCxnSpPr>
              <a:cxnSpLocks/>
              <a:stCxn id="34" idx="3"/>
              <a:endCxn id="44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3F404E2-6E2C-49D5-AC2B-FBC2DE6B667C}"/>
              </a:ext>
            </a:extLst>
          </p:cNvPr>
          <p:cNvCxnSpPr>
            <a:stCxn id="34" idx="2"/>
            <a:endCxn id="46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0451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13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457200"/>
            <a:ext cx="3144774" cy="1468374"/>
          </a:xfrm>
        </p:spPr>
        <p:txBody>
          <a:bodyPr>
            <a:normAutofit fontScale="90000"/>
          </a:bodyPr>
          <a:lstStyle/>
          <a:p>
            <a:r>
              <a:rPr lang="en-IN" sz="46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Architecture - Neutral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1970722"/>
            <a:ext cx="3144774" cy="3511296"/>
          </a:xfrm>
        </p:spPr>
        <p:txBody>
          <a:bodyPr>
            <a:noAutofit/>
          </a:bodyPr>
          <a:lstStyle/>
          <a:p>
            <a:pPr algn="just"/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JVM</a:t>
            </a: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creates a Java program as </a:t>
            </a:r>
            <a:r>
              <a:rPr lang="en-IN" sz="24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“write – once; run – anywhere, anytime and forever”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B38887F-753D-4904-ACEF-85B4779DDF66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72E5478B-C2A2-452C-AA36-B6C990362572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4" name="Oval 33">
              <a:hlinkClick r:id="rId2" action="ppaction://hlinksldjump"/>
              <a:extLst>
                <a:ext uri="{FF2B5EF4-FFF2-40B4-BE49-F238E27FC236}">
                  <a16:creationId xmlns:a16="http://schemas.microsoft.com/office/drawing/2014/main" id="{A30AD672-210E-4F4E-85C0-121E23564DBC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5" name="Oval 34">
              <a:hlinkClick r:id="rId3" action="ppaction://hlinksldjump"/>
              <a:extLst>
                <a:ext uri="{FF2B5EF4-FFF2-40B4-BE49-F238E27FC236}">
                  <a16:creationId xmlns:a16="http://schemas.microsoft.com/office/drawing/2014/main" id="{06CF5E5A-8614-4FF3-9859-E992E93EB139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6" name="Oval 35">
              <a:hlinkClick r:id="rId4" action="ppaction://hlinksldjump"/>
              <a:extLst>
                <a:ext uri="{FF2B5EF4-FFF2-40B4-BE49-F238E27FC236}">
                  <a16:creationId xmlns:a16="http://schemas.microsoft.com/office/drawing/2014/main" id="{5D08B430-9529-4FDA-B54B-384632D510BC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7" name="Oval 36">
              <a:hlinkClick r:id="rId5" action="ppaction://hlinksldjump"/>
              <a:extLst>
                <a:ext uri="{FF2B5EF4-FFF2-40B4-BE49-F238E27FC236}">
                  <a16:creationId xmlns:a16="http://schemas.microsoft.com/office/drawing/2014/main" id="{9AD7652D-0AD8-469C-959A-161B60361926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38" name="Oval 37">
              <a:hlinkClick r:id="rId6" action="ppaction://hlinksldjump"/>
              <a:extLst>
                <a:ext uri="{FF2B5EF4-FFF2-40B4-BE49-F238E27FC236}">
                  <a16:creationId xmlns:a16="http://schemas.microsoft.com/office/drawing/2014/main" id="{0A022D73-7743-4EFC-9773-1FBB9E5FC43A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0" name="Oval 39">
              <a:hlinkClick r:id="rId7" action="ppaction://hlinksldjump"/>
              <a:extLst>
                <a:ext uri="{FF2B5EF4-FFF2-40B4-BE49-F238E27FC236}">
                  <a16:creationId xmlns:a16="http://schemas.microsoft.com/office/drawing/2014/main" id="{2C20B0A8-D176-4C8E-A216-766F4DED6875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2" name="Oval 41">
              <a:hlinkClick r:id="rId8" action="ppaction://hlinksldjump"/>
              <a:extLst>
                <a:ext uri="{FF2B5EF4-FFF2-40B4-BE49-F238E27FC236}">
                  <a16:creationId xmlns:a16="http://schemas.microsoft.com/office/drawing/2014/main" id="{482A0AE9-1644-40FB-A1A9-BE10B06A2DBD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4" name="Oval 43">
              <a:hlinkClick r:id="rId9" action="ppaction://hlinksldjump"/>
              <a:extLst>
                <a:ext uri="{FF2B5EF4-FFF2-40B4-BE49-F238E27FC236}">
                  <a16:creationId xmlns:a16="http://schemas.microsoft.com/office/drawing/2014/main" id="{DFFFC367-C04C-4B24-B7A9-A89D0CBF0070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A24161D6-1772-458C-801D-CEEBFF119224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8" name="Oval 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D1152A96-A3C9-4730-A04A-045B095BB152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49" name="Oval 48">
              <a:hlinkClick r:id="rId11" action="ppaction://hlinksldjump"/>
              <a:extLst>
                <a:ext uri="{FF2B5EF4-FFF2-40B4-BE49-F238E27FC236}">
                  <a16:creationId xmlns:a16="http://schemas.microsoft.com/office/drawing/2014/main" id="{B1F5ED37-3EF1-44D9-A0A5-303C98FAF9FA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F414B64-F671-4088-A5D2-192C4B48ED0E}"/>
                </a:ext>
              </a:extLst>
            </p:cNvPr>
            <p:cNvCxnSpPr>
              <a:stCxn id="32" idx="0"/>
              <a:endCxn id="37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842CB02-E307-4231-8526-E95ABBAFC1A7}"/>
                </a:ext>
              </a:extLst>
            </p:cNvPr>
            <p:cNvCxnSpPr>
              <a:stCxn id="32" idx="0"/>
              <a:endCxn id="34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1897ACD2-0BE3-4E8B-8B9D-3A3E2BFFBDE4}"/>
                </a:ext>
              </a:extLst>
            </p:cNvPr>
            <p:cNvCxnSpPr>
              <a:cxnSpLocks/>
              <a:stCxn id="32" idx="1"/>
              <a:endCxn id="35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759A5ADC-20B1-4445-ABB7-B94B32DB3D33}"/>
                </a:ext>
              </a:extLst>
            </p:cNvPr>
            <p:cNvCxnSpPr>
              <a:cxnSpLocks/>
              <a:stCxn id="32" idx="0"/>
              <a:endCxn id="38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B55E1582-8B54-4D23-960B-F3BC4CA6905F}"/>
                </a:ext>
              </a:extLst>
            </p:cNvPr>
            <p:cNvCxnSpPr>
              <a:cxnSpLocks/>
              <a:stCxn id="32" idx="3"/>
              <a:endCxn id="40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C7ACBC9F-2B96-400A-95DE-FD4F0503D85A}"/>
                </a:ext>
              </a:extLst>
            </p:cNvPr>
            <p:cNvCxnSpPr>
              <a:cxnSpLocks/>
              <a:stCxn id="32" idx="2"/>
              <a:endCxn id="49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9249F13-89CF-443F-AD41-9842D30A3B73}"/>
                </a:ext>
              </a:extLst>
            </p:cNvPr>
            <p:cNvCxnSpPr>
              <a:stCxn id="32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0A6BFFC1-917D-49FE-AB98-F6E6E8042D95}"/>
                </a:ext>
              </a:extLst>
            </p:cNvPr>
            <p:cNvCxnSpPr>
              <a:stCxn id="32" idx="2"/>
              <a:endCxn id="46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35DDC5D5-5E28-4991-A7E9-8F3A988D72BE}"/>
                </a:ext>
              </a:extLst>
            </p:cNvPr>
            <p:cNvCxnSpPr>
              <a:cxnSpLocks/>
              <a:stCxn id="32" idx="1"/>
              <a:endCxn id="36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E191D9E0-C803-404C-945D-E869C78F5541}"/>
                </a:ext>
              </a:extLst>
            </p:cNvPr>
            <p:cNvCxnSpPr>
              <a:cxnSpLocks/>
              <a:stCxn id="32" idx="3"/>
              <a:endCxn id="42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08AD5E6-4A1E-4386-AB73-6700F1BD34DC}"/>
              </a:ext>
            </a:extLst>
          </p:cNvPr>
          <p:cNvCxnSpPr>
            <a:stCxn id="32" idx="2"/>
            <a:endCxn id="44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1252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14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291971"/>
          </a:xfrm>
        </p:spPr>
        <p:txBody>
          <a:bodyPr>
            <a:noAutofit/>
          </a:bodyPr>
          <a:lstStyle/>
          <a:p>
            <a:pPr algn="ctr"/>
            <a:r>
              <a:rPr lang="en-IN" sz="4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 Performance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071878"/>
            <a:ext cx="3144774" cy="3826002"/>
          </a:xfrm>
        </p:spPr>
        <p:txBody>
          <a:bodyPr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Cross-platform programs </a:t>
            </a: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are compiled as Byte code; an intermediate representation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Byte code runs on JVM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1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Byte code easily converted into machine code for very high performance by </a:t>
            </a:r>
            <a:r>
              <a:rPr lang="en-I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just-in-time (JIT) compiler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F36D4FF-3B13-4788-9111-E72CA7BE64A4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61BDB9BE-50E3-4627-BAFB-20BCC682F8E5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4" name="Oval 33">
              <a:hlinkClick r:id="rId2" action="ppaction://hlinksldjump"/>
              <a:extLst>
                <a:ext uri="{FF2B5EF4-FFF2-40B4-BE49-F238E27FC236}">
                  <a16:creationId xmlns:a16="http://schemas.microsoft.com/office/drawing/2014/main" id="{14CAC814-0310-43EB-99C7-9512C13ADBAA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5" name="Oval 34">
              <a:hlinkClick r:id="rId3" action="ppaction://hlinksldjump"/>
              <a:extLst>
                <a:ext uri="{FF2B5EF4-FFF2-40B4-BE49-F238E27FC236}">
                  <a16:creationId xmlns:a16="http://schemas.microsoft.com/office/drawing/2014/main" id="{18E05C82-8658-4ECD-A751-948626ACC8DD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6" name="Oval 35">
              <a:hlinkClick r:id="rId4" action="ppaction://hlinksldjump"/>
              <a:extLst>
                <a:ext uri="{FF2B5EF4-FFF2-40B4-BE49-F238E27FC236}">
                  <a16:creationId xmlns:a16="http://schemas.microsoft.com/office/drawing/2014/main" id="{0D6A3839-F5E2-4E31-8E1C-2393004D850E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7" name="Oval 36">
              <a:hlinkClick r:id="rId5" action="ppaction://hlinksldjump"/>
              <a:extLst>
                <a:ext uri="{FF2B5EF4-FFF2-40B4-BE49-F238E27FC236}">
                  <a16:creationId xmlns:a16="http://schemas.microsoft.com/office/drawing/2014/main" id="{981CD283-B25D-465D-93EB-2531B7E832E2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38" name="Oval 37">
              <a:hlinkClick r:id="rId6" action="ppaction://hlinksldjump"/>
              <a:extLst>
                <a:ext uri="{FF2B5EF4-FFF2-40B4-BE49-F238E27FC236}">
                  <a16:creationId xmlns:a16="http://schemas.microsoft.com/office/drawing/2014/main" id="{57CB213B-BFB2-4555-A0E1-5A6F1FC9F081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0" name="Oval 39">
              <a:hlinkClick r:id="rId7" action="ppaction://hlinksldjump"/>
              <a:extLst>
                <a:ext uri="{FF2B5EF4-FFF2-40B4-BE49-F238E27FC236}">
                  <a16:creationId xmlns:a16="http://schemas.microsoft.com/office/drawing/2014/main" id="{4C10F3B9-5EEE-4109-9B2F-15A9C5D2DC7B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2" name="Oval 41">
              <a:hlinkClick r:id="rId8" action="ppaction://hlinksldjump"/>
              <a:extLst>
                <a:ext uri="{FF2B5EF4-FFF2-40B4-BE49-F238E27FC236}">
                  <a16:creationId xmlns:a16="http://schemas.microsoft.com/office/drawing/2014/main" id="{9DE9D94A-36B1-4BA5-87AF-18AAF36B9F51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4" name="Oval 43">
              <a:hlinkClick r:id="rId9" action="ppaction://hlinksldjump"/>
              <a:extLst>
                <a:ext uri="{FF2B5EF4-FFF2-40B4-BE49-F238E27FC236}">
                  <a16:creationId xmlns:a16="http://schemas.microsoft.com/office/drawing/2014/main" id="{65771AD3-7C7B-46A0-969E-D1AECA0C56F5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792C8DF1-1238-478F-B13F-A7F5F67D2E0A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8" name="Oval 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2DF6BDC0-2E7E-40BC-9EC6-A032DD3AC7B6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49" name="Oval 48">
              <a:hlinkClick r:id="rId11" action="ppaction://hlinksldjump"/>
              <a:extLst>
                <a:ext uri="{FF2B5EF4-FFF2-40B4-BE49-F238E27FC236}">
                  <a16:creationId xmlns:a16="http://schemas.microsoft.com/office/drawing/2014/main" id="{CD529679-6F06-44B1-8E9B-22636FDC7EE7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C33C05A8-699D-4946-8EB6-A2C1F352E561}"/>
                </a:ext>
              </a:extLst>
            </p:cNvPr>
            <p:cNvCxnSpPr>
              <a:stCxn id="32" idx="0"/>
              <a:endCxn id="37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75B22CFB-F7DB-431A-8EEB-970909E8D121}"/>
                </a:ext>
              </a:extLst>
            </p:cNvPr>
            <p:cNvCxnSpPr>
              <a:stCxn id="32" idx="0"/>
              <a:endCxn id="34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D46E67DE-088B-4EBF-A4CD-E2ADA0A547BC}"/>
                </a:ext>
              </a:extLst>
            </p:cNvPr>
            <p:cNvCxnSpPr>
              <a:cxnSpLocks/>
              <a:stCxn id="32" idx="1"/>
              <a:endCxn id="35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AD099992-42BB-417C-B472-4A7CBB573CD9}"/>
                </a:ext>
              </a:extLst>
            </p:cNvPr>
            <p:cNvCxnSpPr>
              <a:cxnSpLocks/>
              <a:stCxn id="32" idx="0"/>
              <a:endCxn id="38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678D8670-937C-4458-AC3E-005940E0A903}"/>
                </a:ext>
              </a:extLst>
            </p:cNvPr>
            <p:cNvCxnSpPr>
              <a:cxnSpLocks/>
              <a:stCxn id="32" idx="3"/>
              <a:endCxn id="40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6D37E884-4BFA-4766-8CA8-5477D39AD571}"/>
                </a:ext>
              </a:extLst>
            </p:cNvPr>
            <p:cNvCxnSpPr>
              <a:cxnSpLocks/>
              <a:stCxn id="32" idx="2"/>
              <a:endCxn id="49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833F7470-669B-4D75-A147-5D26FA3F822E}"/>
                </a:ext>
              </a:extLst>
            </p:cNvPr>
            <p:cNvCxnSpPr>
              <a:stCxn id="32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5769478-DA7F-43C5-8452-B61C5518A94D}"/>
                </a:ext>
              </a:extLst>
            </p:cNvPr>
            <p:cNvCxnSpPr>
              <a:stCxn id="32" idx="2"/>
              <a:endCxn id="46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3AA31A05-9299-4807-BD0A-BD4B30E08367}"/>
                </a:ext>
              </a:extLst>
            </p:cNvPr>
            <p:cNvCxnSpPr>
              <a:cxnSpLocks/>
              <a:stCxn id="32" idx="1"/>
              <a:endCxn id="36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FE8A9811-1E04-4422-86FB-3B443AA3C414}"/>
                </a:ext>
              </a:extLst>
            </p:cNvPr>
            <p:cNvCxnSpPr>
              <a:cxnSpLocks/>
              <a:stCxn id="32" idx="3"/>
              <a:endCxn id="42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DCFB886-CC61-4F37-BC29-2ACB00170406}"/>
              </a:ext>
            </a:extLst>
          </p:cNvPr>
          <p:cNvCxnSpPr>
            <a:stCxn id="32" idx="2"/>
            <a:endCxn id="44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539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923448"/>
          </a:xfrm>
        </p:spPr>
        <p:txBody>
          <a:bodyPr>
            <a:normAutofit fontScale="90000"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Distributed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072259"/>
            <a:ext cx="3144774" cy="3511296"/>
          </a:xfrm>
        </p:spPr>
        <p:txBody>
          <a:bodyPr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Remote Method Invocation (RMI) </a:t>
            </a: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enables to access methods over the network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Accessing resources using URL in the Internet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AFF5D55-FD98-4BB8-86C6-43E08844BA0B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16189652-723A-4FF2-9A8B-340A88C29818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4" name="Oval 33">
              <a:hlinkClick r:id="rId2" action="ppaction://hlinksldjump"/>
              <a:extLst>
                <a:ext uri="{FF2B5EF4-FFF2-40B4-BE49-F238E27FC236}">
                  <a16:creationId xmlns:a16="http://schemas.microsoft.com/office/drawing/2014/main" id="{14778147-71C3-4D20-8590-30ED76448D75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5" name="Oval 34">
              <a:hlinkClick r:id="rId3" action="ppaction://hlinksldjump"/>
              <a:extLst>
                <a:ext uri="{FF2B5EF4-FFF2-40B4-BE49-F238E27FC236}">
                  <a16:creationId xmlns:a16="http://schemas.microsoft.com/office/drawing/2014/main" id="{80542616-ECC4-47B3-972F-7F91E86497A3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6" name="Oval 35">
              <a:hlinkClick r:id="rId4" action="ppaction://hlinksldjump"/>
              <a:extLst>
                <a:ext uri="{FF2B5EF4-FFF2-40B4-BE49-F238E27FC236}">
                  <a16:creationId xmlns:a16="http://schemas.microsoft.com/office/drawing/2014/main" id="{7CB9C6FB-3F6D-407F-9C8E-2BD7747E8DB8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7" name="Oval 36">
              <a:hlinkClick r:id="rId5" action="ppaction://hlinksldjump"/>
              <a:extLst>
                <a:ext uri="{FF2B5EF4-FFF2-40B4-BE49-F238E27FC236}">
                  <a16:creationId xmlns:a16="http://schemas.microsoft.com/office/drawing/2014/main" id="{37C6ADE2-E005-4560-B5AF-AEE0167CDF0B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38" name="Oval 37">
              <a:hlinkClick r:id="rId6" action="ppaction://hlinksldjump"/>
              <a:extLst>
                <a:ext uri="{FF2B5EF4-FFF2-40B4-BE49-F238E27FC236}">
                  <a16:creationId xmlns:a16="http://schemas.microsoft.com/office/drawing/2014/main" id="{C4AB752B-42A0-4EB3-B0A5-BA5699304F3E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0" name="Oval 39">
              <a:hlinkClick r:id="rId7" action="ppaction://hlinksldjump"/>
              <a:extLst>
                <a:ext uri="{FF2B5EF4-FFF2-40B4-BE49-F238E27FC236}">
                  <a16:creationId xmlns:a16="http://schemas.microsoft.com/office/drawing/2014/main" id="{E649907A-1C69-4B02-85C5-DA5101F70E87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2" name="Oval 41">
              <a:hlinkClick r:id="rId8" action="ppaction://hlinksldjump"/>
              <a:extLst>
                <a:ext uri="{FF2B5EF4-FFF2-40B4-BE49-F238E27FC236}">
                  <a16:creationId xmlns:a16="http://schemas.microsoft.com/office/drawing/2014/main" id="{F152869A-D9DF-48B8-B5D9-0B3DEF73C23F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4" name="Oval 43">
              <a:hlinkClick r:id="rId9" action="ppaction://hlinksldjump"/>
              <a:extLst>
                <a:ext uri="{FF2B5EF4-FFF2-40B4-BE49-F238E27FC236}">
                  <a16:creationId xmlns:a16="http://schemas.microsoft.com/office/drawing/2014/main" id="{395593FC-8FF9-4585-AED3-9EC844D96923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6E38C19A-C1FA-4B8D-9FD4-4E1E7AA60925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8" name="Oval 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28596BCA-EBDE-4749-867F-4667E07A6789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49" name="Oval 48">
              <a:hlinkClick r:id="rId11" action="ppaction://hlinksldjump"/>
              <a:extLst>
                <a:ext uri="{FF2B5EF4-FFF2-40B4-BE49-F238E27FC236}">
                  <a16:creationId xmlns:a16="http://schemas.microsoft.com/office/drawing/2014/main" id="{E81EA874-DA95-461F-A3BC-21B7769BF8C4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D7813321-1DDE-4AF9-A943-E8415A0E741D}"/>
                </a:ext>
              </a:extLst>
            </p:cNvPr>
            <p:cNvCxnSpPr>
              <a:stCxn id="32" idx="0"/>
              <a:endCxn id="37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CDE1DA66-01B0-4400-8027-B13F07619640}"/>
                </a:ext>
              </a:extLst>
            </p:cNvPr>
            <p:cNvCxnSpPr>
              <a:stCxn id="32" idx="0"/>
              <a:endCxn id="34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A296628-C990-4F96-A71A-55F84964DAD5}"/>
                </a:ext>
              </a:extLst>
            </p:cNvPr>
            <p:cNvCxnSpPr>
              <a:cxnSpLocks/>
              <a:stCxn id="32" idx="1"/>
              <a:endCxn id="35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BBD8206-55B1-4F1C-8EDB-DD66DD435B84}"/>
                </a:ext>
              </a:extLst>
            </p:cNvPr>
            <p:cNvCxnSpPr>
              <a:cxnSpLocks/>
              <a:stCxn id="32" idx="0"/>
              <a:endCxn id="38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F4BEAA99-4F56-4EAF-9B26-6B6FF95EA809}"/>
                </a:ext>
              </a:extLst>
            </p:cNvPr>
            <p:cNvCxnSpPr>
              <a:cxnSpLocks/>
              <a:stCxn id="32" idx="3"/>
              <a:endCxn id="40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A78DA205-8548-4E59-B457-634C22DAF700}"/>
                </a:ext>
              </a:extLst>
            </p:cNvPr>
            <p:cNvCxnSpPr>
              <a:cxnSpLocks/>
              <a:stCxn id="32" idx="2"/>
              <a:endCxn id="49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3E979F20-DAEB-4B0E-9EB6-47C2D1D349D9}"/>
                </a:ext>
              </a:extLst>
            </p:cNvPr>
            <p:cNvCxnSpPr>
              <a:stCxn id="32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0C913DF0-E8A3-4716-92F7-28D33C32DAFF}"/>
                </a:ext>
              </a:extLst>
            </p:cNvPr>
            <p:cNvCxnSpPr>
              <a:stCxn id="32" idx="2"/>
              <a:endCxn id="46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39F2D2C3-7B4F-40AC-86D8-F122151E2ADB}"/>
                </a:ext>
              </a:extLst>
            </p:cNvPr>
            <p:cNvCxnSpPr>
              <a:cxnSpLocks/>
              <a:stCxn id="32" idx="1"/>
              <a:endCxn id="36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27AAAFDC-AFFD-4883-B9F9-9BAED73505EA}"/>
                </a:ext>
              </a:extLst>
            </p:cNvPr>
            <p:cNvCxnSpPr>
              <a:cxnSpLocks/>
              <a:stCxn id="32" idx="3"/>
              <a:endCxn id="42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0D5249D-7641-406C-A690-CB9AFCCAC9C4}"/>
              </a:ext>
            </a:extLst>
          </p:cNvPr>
          <p:cNvCxnSpPr>
            <a:stCxn id="32" idx="2"/>
            <a:endCxn id="44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147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015746"/>
          </a:xfrm>
        </p:spPr>
        <p:txBody>
          <a:bodyPr>
            <a:normAutofit/>
          </a:bodyPr>
          <a:lstStyle/>
          <a:p>
            <a:pPr algn="ctr"/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Dynamic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071878"/>
            <a:ext cx="3144774" cy="3826002"/>
          </a:xfrm>
        </p:spPr>
        <p:txBody>
          <a:bodyPr>
            <a:normAutofit lnSpcReduction="1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Have </a:t>
            </a:r>
            <a:r>
              <a:rPr lang="en-I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run-time type information </a:t>
            </a: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i.e., access an object at run time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Small portion of dynamic Byte code that is updated at run time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64055E1-EC8E-4CD0-9C6E-14A8D1B595DE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982CB840-11C0-40F3-AD8A-74D38CE2B1BB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4" name="Oval 33">
              <a:hlinkClick r:id="rId2" action="ppaction://hlinksldjump"/>
              <a:extLst>
                <a:ext uri="{FF2B5EF4-FFF2-40B4-BE49-F238E27FC236}">
                  <a16:creationId xmlns:a16="http://schemas.microsoft.com/office/drawing/2014/main" id="{792AE3A9-8972-488A-AAB4-8691CA11DAAC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5" name="Oval 34">
              <a:hlinkClick r:id="rId3" action="ppaction://hlinksldjump"/>
              <a:extLst>
                <a:ext uri="{FF2B5EF4-FFF2-40B4-BE49-F238E27FC236}">
                  <a16:creationId xmlns:a16="http://schemas.microsoft.com/office/drawing/2014/main" id="{DCAD5E75-60AF-47AC-96EC-8D0897BBC149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6" name="Oval 35">
              <a:hlinkClick r:id="rId4" action="ppaction://hlinksldjump"/>
              <a:extLst>
                <a:ext uri="{FF2B5EF4-FFF2-40B4-BE49-F238E27FC236}">
                  <a16:creationId xmlns:a16="http://schemas.microsoft.com/office/drawing/2014/main" id="{A76BE72B-DB2A-459A-A572-C743C7D399B6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7" name="Oval 36">
              <a:hlinkClick r:id="rId5" action="ppaction://hlinksldjump"/>
              <a:extLst>
                <a:ext uri="{FF2B5EF4-FFF2-40B4-BE49-F238E27FC236}">
                  <a16:creationId xmlns:a16="http://schemas.microsoft.com/office/drawing/2014/main" id="{3D077245-7C26-470B-B21D-4420AD21105F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38" name="Oval 37">
              <a:hlinkClick r:id="rId6" action="ppaction://hlinksldjump"/>
              <a:extLst>
                <a:ext uri="{FF2B5EF4-FFF2-40B4-BE49-F238E27FC236}">
                  <a16:creationId xmlns:a16="http://schemas.microsoft.com/office/drawing/2014/main" id="{86F0DC33-B44A-4616-89E5-59ABFC2B8AB1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0" name="Oval 39">
              <a:hlinkClick r:id="rId7" action="ppaction://hlinksldjump"/>
              <a:extLst>
                <a:ext uri="{FF2B5EF4-FFF2-40B4-BE49-F238E27FC236}">
                  <a16:creationId xmlns:a16="http://schemas.microsoft.com/office/drawing/2014/main" id="{9F24ADBC-D77A-4875-9FFC-83AE35593EB1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2" name="Oval 41">
              <a:hlinkClick r:id="rId8" action="ppaction://hlinksldjump"/>
              <a:extLst>
                <a:ext uri="{FF2B5EF4-FFF2-40B4-BE49-F238E27FC236}">
                  <a16:creationId xmlns:a16="http://schemas.microsoft.com/office/drawing/2014/main" id="{0ECE1DB3-9D96-4A31-9C61-6DDDDA6A042D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4" name="Oval 43">
              <a:hlinkClick r:id="rId9" action="ppaction://hlinksldjump"/>
              <a:extLst>
                <a:ext uri="{FF2B5EF4-FFF2-40B4-BE49-F238E27FC236}">
                  <a16:creationId xmlns:a16="http://schemas.microsoft.com/office/drawing/2014/main" id="{FE377725-1FA4-4D55-A083-298B215377D7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99F96ACA-4757-4086-9185-6D0455530B68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8" name="Oval 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2C961E97-D0AF-4ABF-9840-7335824BB425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49" name="Oval 48">
              <a:hlinkClick r:id="rId11" action="ppaction://hlinksldjump"/>
              <a:extLst>
                <a:ext uri="{FF2B5EF4-FFF2-40B4-BE49-F238E27FC236}">
                  <a16:creationId xmlns:a16="http://schemas.microsoft.com/office/drawing/2014/main" id="{481AA653-6CAD-4547-93BC-2EB41506BCA9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3B6D9346-6092-4928-8021-2E2EE920972E}"/>
                </a:ext>
              </a:extLst>
            </p:cNvPr>
            <p:cNvCxnSpPr>
              <a:stCxn id="32" idx="0"/>
              <a:endCxn id="37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E7EDA15-B36C-4FB6-847F-03487396D6A7}"/>
                </a:ext>
              </a:extLst>
            </p:cNvPr>
            <p:cNvCxnSpPr>
              <a:stCxn id="32" idx="0"/>
              <a:endCxn id="34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B5FA17BA-361E-4964-9FE4-E9DE3986D1E2}"/>
                </a:ext>
              </a:extLst>
            </p:cNvPr>
            <p:cNvCxnSpPr>
              <a:cxnSpLocks/>
              <a:stCxn id="32" idx="1"/>
              <a:endCxn id="35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17450C4F-4114-4C7C-A309-F3780383DABF}"/>
                </a:ext>
              </a:extLst>
            </p:cNvPr>
            <p:cNvCxnSpPr>
              <a:cxnSpLocks/>
              <a:stCxn id="32" idx="0"/>
              <a:endCxn id="38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9250401F-BEB1-403A-8F3C-DB91676C2500}"/>
                </a:ext>
              </a:extLst>
            </p:cNvPr>
            <p:cNvCxnSpPr>
              <a:cxnSpLocks/>
              <a:stCxn id="32" idx="3"/>
              <a:endCxn id="40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49ECFEA1-2776-4A4A-B229-B58566EFBFA0}"/>
                </a:ext>
              </a:extLst>
            </p:cNvPr>
            <p:cNvCxnSpPr>
              <a:cxnSpLocks/>
              <a:stCxn id="32" idx="2"/>
              <a:endCxn id="49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4A856EE6-789C-4406-8517-38BCA9A17AAD}"/>
                </a:ext>
              </a:extLst>
            </p:cNvPr>
            <p:cNvCxnSpPr>
              <a:stCxn id="32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AA5C8E91-CED2-42E6-BFA6-B3F9D969B23E}"/>
                </a:ext>
              </a:extLst>
            </p:cNvPr>
            <p:cNvCxnSpPr>
              <a:stCxn id="32" idx="2"/>
              <a:endCxn id="46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F8E401-104A-4BB8-B029-AD2F231869FD}"/>
                </a:ext>
              </a:extLst>
            </p:cNvPr>
            <p:cNvCxnSpPr>
              <a:cxnSpLocks/>
              <a:stCxn id="32" idx="1"/>
              <a:endCxn id="36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A2D57341-98AA-4484-8FEB-7A0429E990CC}"/>
                </a:ext>
              </a:extLst>
            </p:cNvPr>
            <p:cNvCxnSpPr>
              <a:cxnSpLocks/>
              <a:stCxn id="32" idx="3"/>
              <a:endCxn id="42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988BDBE-F22A-4646-B072-46CFD8CDFC19}"/>
              </a:ext>
            </a:extLst>
          </p:cNvPr>
          <p:cNvCxnSpPr>
            <a:stCxn id="32" idx="2"/>
            <a:endCxn id="44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190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Program Paradigms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17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9B92595-7879-46F1-8B5F-FD4C1DC50C70}"/>
              </a:ext>
            </a:extLst>
          </p:cNvPr>
          <p:cNvGrpSpPr/>
          <p:nvPr/>
        </p:nvGrpSpPr>
        <p:grpSpPr>
          <a:xfrm>
            <a:off x="1228726" y="2428875"/>
            <a:ext cx="10220324" cy="3133725"/>
            <a:chOff x="2066926" y="3086100"/>
            <a:chExt cx="7915274" cy="2543175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F82F745-A302-43FB-833C-6D650AF97262}"/>
                </a:ext>
              </a:extLst>
            </p:cNvPr>
            <p:cNvSpPr/>
            <p:nvPr/>
          </p:nvSpPr>
          <p:spPr>
            <a:xfrm>
              <a:off x="4714875" y="3086100"/>
              <a:ext cx="2543175" cy="60007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Program Paradigms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9DB4DC9-C6DD-4B05-9EF3-D3F60096DE70}"/>
                </a:ext>
              </a:extLst>
            </p:cNvPr>
            <p:cNvSpPr/>
            <p:nvPr/>
          </p:nvSpPr>
          <p:spPr>
            <a:xfrm>
              <a:off x="2066926" y="4427982"/>
              <a:ext cx="2990850" cy="120129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rgbClr val="FFFF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Process – oriented Model</a:t>
              </a:r>
            </a:p>
            <a:p>
              <a:pPr algn="ctr"/>
              <a:endParaRPr lang="en-IN" sz="24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IN" sz="2400" dirty="0">
                  <a:solidFill>
                    <a:srgbClr val="FFFF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(Code acting on Data)</a:t>
              </a:r>
            </a:p>
            <a:p>
              <a:pPr algn="ctr"/>
              <a:r>
                <a:rPr lang="en-IN" sz="2400" dirty="0">
                  <a:solidFill>
                    <a:srgbClr val="FFFFCC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Ex: C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9199FCAA-595F-433F-BE06-C879F1872EE6}"/>
                </a:ext>
              </a:extLst>
            </p:cNvPr>
            <p:cNvSpPr/>
            <p:nvPr/>
          </p:nvSpPr>
          <p:spPr>
            <a:xfrm>
              <a:off x="7229475" y="4427981"/>
              <a:ext cx="2752725" cy="120129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rgbClr val="FFFF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  <a:p>
              <a:pPr algn="ctr"/>
              <a:endParaRPr lang="en-IN" sz="24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IN" sz="2400" dirty="0">
                  <a:solidFill>
                    <a:srgbClr val="FFFF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(Program around its Data)</a:t>
              </a:r>
            </a:p>
            <a:p>
              <a:pPr algn="ctr"/>
              <a:r>
                <a:rPr lang="en-IN" sz="2400" dirty="0">
                  <a:solidFill>
                    <a:srgbClr val="FFFFCC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Ex: Java, C++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3CA3BC0-97D0-40FA-9AD3-C4F02CB129EE}"/>
                </a:ext>
              </a:extLst>
            </p:cNvPr>
            <p:cNvCxnSpPr>
              <a:cxnSpLocks/>
              <a:stCxn id="6" idx="2"/>
              <a:endCxn id="7" idx="0"/>
            </p:cNvCxnSpPr>
            <p:nvPr/>
          </p:nvCxnSpPr>
          <p:spPr>
            <a:xfrm flipH="1">
              <a:off x="3562351" y="3686175"/>
              <a:ext cx="2424112" cy="74180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04E6550-E598-4D77-B2E1-0192197276D9}"/>
                </a:ext>
              </a:extLst>
            </p:cNvPr>
            <p:cNvCxnSpPr>
              <a:cxnSpLocks/>
              <a:stCxn id="6" idx="2"/>
              <a:endCxn id="8" idx="0"/>
            </p:cNvCxnSpPr>
            <p:nvPr/>
          </p:nvCxnSpPr>
          <p:spPr>
            <a:xfrm>
              <a:off x="5986463" y="3686175"/>
              <a:ext cx="2619375" cy="74180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9815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41AD-E16E-4B7B-9D2F-D8BD0CBF0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OOP Element - Abstraction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DABE3-087D-48EB-A473-1485C6E84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Handle Complexity by Abstraction</a:t>
            </a:r>
          </a:p>
          <a:p>
            <a:pPr>
              <a:spcAft>
                <a:spcPts val="600"/>
              </a:spcAft>
            </a:pP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 Hierarchical Abstraction/Classification of Complex System</a:t>
            </a:r>
          </a:p>
          <a:p>
            <a:pPr>
              <a:spcAft>
                <a:spcPts val="600"/>
              </a:spcAft>
            </a:pPr>
            <a:r>
              <a:rPr lang="en-IN" sz="26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Ex: Car – Single Object</a:t>
            </a:r>
          </a:p>
          <a:p>
            <a:pPr>
              <a:spcAft>
                <a:spcPts val="600"/>
              </a:spcAft>
            </a:pP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 Data into Component Objects (own behaviours)</a:t>
            </a:r>
          </a:p>
          <a:p>
            <a:pPr>
              <a:spcAft>
                <a:spcPts val="600"/>
              </a:spcAft>
            </a:pP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Process divided into messages among objects</a:t>
            </a:r>
          </a:p>
          <a:p>
            <a:pPr>
              <a:spcAft>
                <a:spcPts val="600"/>
              </a:spcAft>
            </a:pP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 Messages instruct object to do a action</a:t>
            </a:r>
          </a:p>
          <a:p>
            <a:endParaRPr lang="en-IN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C50DC-4A47-4DD4-876D-C6E8FD7E4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97A984-65E8-480F-9FBE-8C25EA977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91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5242F-DE3E-46E4-9C56-FBC6B8F49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4" y="495681"/>
            <a:ext cx="10058400" cy="1043331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OOP Principles - Encapsulation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FB238-2F0B-4E4C-B2D9-4F44DB14C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71650"/>
            <a:ext cx="10058400" cy="4181094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Safe mechanism to bind together the code and its data from outside misuse</a:t>
            </a:r>
          </a:p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 : </a:t>
            </a: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Collection of Objects/Defines the structure and behaviour of the data and code</a:t>
            </a:r>
          </a:p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Object:</a:t>
            </a: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Instance of the class</a:t>
            </a:r>
          </a:p>
          <a:p>
            <a:endParaRPr lang="en-IN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5C0AB-A3A7-487B-9736-198A1751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E29245-FC7F-4EEE-B3F5-D989BB843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4BF598B-F2A5-42C7-B1E2-C294743F7E28}"/>
              </a:ext>
            </a:extLst>
          </p:cNvPr>
          <p:cNvSpPr/>
          <p:nvPr/>
        </p:nvSpPr>
        <p:spPr>
          <a:xfrm>
            <a:off x="6029325" y="3013938"/>
            <a:ext cx="2895600" cy="32535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u="sng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</a:p>
          <a:p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400" dirty="0">
                <a:solidFill>
                  <a:srgbClr val="FFFFC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Public:</a:t>
            </a:r>
          </a:p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             Data</a:t>
            </a:r>
          </a:p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             Method</a:t>
            </a:r>
          </a:p>
          <a:p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400" dirty="0">
                <a:solidFill>
                  <a:srgbClr val="FFFFC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Private:</a:t>
            </a:r>
          </a:p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             Data</a:t>
            </a:r>
          </a:p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             Method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99108134-5FB7-488C-A4CE-5359F50CD496}"/>
              </a:ext>
            </a:extLst>
          </p:cNvPr>
          <p:cNvSpPr/>
          <p:nvPr/>
        </p:nvSpPr>
        <p:spPr>
          <a:xfrm>
            <a:off x="7981950" y="4010025"/>
            <a:ext cx="438150" cy="6667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4062F70C-ACE3-454B-824B-BFBE115476D6}"/>
              </a:ext>
            </a:extLst>
          </p:cNvPr>
          <p:cNvSpPr/>
          <p:nvPr/>
        </p:nvSpPr>
        <p:spPr>
          <a:xfrm>
            <a:off x="8234362" y="4053058"/>
            <a:ext cx="438150" cy="841134"/>
          </a:xfrm>
          <a:prstGeom prst="righ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7DF7DB05-8E0A-4627-9C47-2E158F043F2D}"/>
              </a:ext>
            </a:extLst>
          </p:cNvPr>
          <p:cNvSpPr/>
          <p:nvPr/>
        </p:nvSpPr>
        <p:spPr>
          <a:xfrm rot="10800000">
            <a:off x="5862633" y="5209090"/>
            <a:ext cx="400051" cy="1008830"/>
          </a:xfrm>
          <a:prstGeom prst="righ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06259CE-D788-4385-8571-4ED88CCFC144}"/>
              </a:ext>
            </a:extLst>
          </p:cNvPr>
          <p:cNvSpPr/>
          <p:nvPr/>
        </p:nvSpPr>
        <p:spPr>
          <a:xfrm>
            <a:off x="8701086" y="4316462"/>
            <a:ext cx="1038225" cy="31432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B07F4B1-2087-47B2-BDBD-8C3E336C1AC3}"/>
              </a:ext>
            </a:extLst>
          </p:cNvPr>
          <p:cNvSpPr/>
          <p:nvPr/>
        </p:nvSpPr>
        <p:spPr>
          <a:xfrm rot="10800000">
            <a:off x="4714876" y="5554994"/>
            <a:ext cx="1123948" cy="31702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312C5F-0AE6-4536-A25E-272C6123BE14}"/>
              </a:ext>
            </a:extLst>
          </p:cNvPr>
          <p:cNvSpPr txBox="1"/>
          <p:nvPr/>
        </p:nvSpPr>
        <p:spPr>
          <a:xfrm>
            <a:off x="9825036" y="3807995"/>
            <a:ext cx="19812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Non-member Methods from outside of the class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6F3279-8659-4D25-B6DF-BF7FA7DC76C9}"/>
              </a:ext>
            </a:extLst>
          </p:cNvPr>
          <p:cNvSpPr txBox="1"/>
          <p:nvPr/>
        </p:nvSpPr>
        <p:spPr>
          <a:xfrm>
            <a:off x="1814514" y="5452598"/>
            <a:ext cx="289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Members of the Class</a:t>
            </a:r>
          </a:p>
        </p:txBody>
      </p:sp>
    </p:spTree>
    <p:extLst>
      <p:ext uri="{BB962C8B-B14F-4D97-AF65-F5344CB8AC3E}">
        <p14:creationId xmlns:p14="http://schemas.microsoft.com/office/powerpoint/2010/main" val="221462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25888-940C-4097-9001-B1C6A0C2F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Assessment Procedure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DBFCB86-0E50-49BF-A2B6-05AF87738E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8993843"/>
              </p:ext>
            </p:extLst>
          </p:nvPr>
        </p:nvGraphicFramePr>
        <p:xfrm>
          <a:off x="1066800" y="2103437"/>
          <a:ext cx="9001125" cy="3259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0375">
                  <a:extLst>
                    <a:ext uri="{9D8B030D-6E8A-4147-A177-3AD203B41FA5}">
                      <a16:colId xmlns:a16="http://schemas.microsoft.com/office/drawing/2014/main" val="2654516396"/>
                    </a:ext>
                  </a:extLst>
                </a:gridCol>
                <a:gridCol w="4505325">
                  <a:extLst>
                    <a:ext uri="{9D8B030D-6E8A-4147-A177-3AD203B41FA5}">
                      <a16:colId xmlns:a16="http://schemas.microsoft.com/office/drawing/2014/main" val="942423005"/>
                    </a:ext>
                  </a:extLst>
                </a:gridCol>
                <a:gridCol w="1495425">
                  <a:extLst>
                    <a:ext uri="{9D8B030D-6E8A-4147-A177-3AD203B41FA5}">
                      <a16:colId xmlns:a16="http://schemas.microsoft.com/office/drawing/2014/main" val="1684350418"/>
                    </a:ext>
                  </a:extLst>
                </a:gridCol>
              </a:tblGrid>
              <a:tr h="596283">
                <a:tc>
                  <a:txBody>
                    <a:bodyPr/>
                    <a:lstStyle/>
                    <a:p>
                      <a:r>
                        <a:rPr lang="en-IN" dirty="0"/>
                        <a:t>Type of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Number of Assessments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Weightage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389456"/>
                  </a:ext>
                </a:extLst>
              </a:tr>
              <a:tr h="596283">
                <a:tc>
                  <a:txBody>
                    <a:bodyPr/>
                    <a:lstStyle/>
                    <a:p>
                      <a:r>
                        <a:rPr lang="en-IN" dirty="0"/>
                        <a:t>PAT (Practice)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Every 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282816"/>
                  </a:ext>
                </a:extLst>
              </a:tr>
              <a:tr h="1470287">
                <a:tc>
                  <a:txBody>
                    <a:bodyPr/>
                    <a:lstStyle/>
                    <a:p>
                      <a:r>
                        <a:rPr lang="en-IN" dirty="0"/>
                        <a:t>MAT (Mid Term)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 </a:t>
                      </a:r>
                    </a:p>
                    <a:p>
                      <a:r>
                        <a:rPr lang="en-IN" dirty="0"/>
                        <a:t>(MAT1: Module 1-4 and         </a:t>
                      </a:r>
                    </a:p>
                    <a:p>
                      <a:r>
                        <a:rPr lang="en-IN" dirty="0"/>
                        <a:t> MAT2: Module 5-7)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782193"/>
                  </a:ext>
                </a:extLst>
              </a:tr>
              <a:tr h="596283">
                <a:tc>
                  <a:txBody>
                    <a:bodyPr/>
                    <a:lstStyle/>
                    <a:p>
                      <a:r>
                        <a:rPr lang="en-IN" dirty="0"/>
                        <a:t>FAT (Final)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End of the Semester (All Modules)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8747977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8E3802-1CD2-41B0-9B02-4AFAA797D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FB5353-867C-4700-9D5D-F2C45F63B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797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5242F-DE3E-46E4-9C56-FBC6B8F49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32012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OOP Principles - Inheritance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FB238-2F0B-4E4C-B2D9-4F44DB14C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278" y="1888536"/>
            <a:ext cx="4162425" cy="4142994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Object inherits property from one or more other objects</a:t>
            </a:r>
          </a:p>
          <a:p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Superclass derived Subclasses</a:t>
            </a:r>
          </a:p>
          <a:p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Subclass inherited properties from super classes along with its own Specialization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5C0AB-A3A7-487B-9736-198A1751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E29245-FC7F-4EEE-B3F5-D989BB843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A78609A-27BF-48A6-88DB-05F1273C1F09}"/>
              </a:ext>
            </a:extLst>
          </p:cNvPr>
          <p:cNvGrpSpPr/>
          <p:nvPr/>
        </p:nvGrpSpPr>
        <p:grpSpPr>
          <a:xfrm>
            <a:off x="4857754" y="1933574"/>
            <a:ext cx="7085797" cy="4119784"/>
            <a:chOff x="4610104" y="3514725"/>
            <a:chExt cx="6791322" cy="2905139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1C6E8D9-3E27-4E70-BA26-D73DE82B7276}"/>
                </a:ext>
              </a:extLst>
            </p:cNvPr>
            <p:cNvSpPr/>
            <p:nvPr/>
          </p:nvSpPr>
          <p:spPr>
            <a:xfrm>
              <a:off x="5491935" y="3590925"/>
              <a:ext cx="2089965" cy="657225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Grand Father</a:t>
              </a:r>
            </a:p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(Height)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ECDB49F7-9E84-4774-9DFE-1177344D17FC}"/>
                </a:ext>
              </a:extLst>
            </p:cNvPr>
            <p:cNvSpPr/>
            <p:nvPr/>
          </p:nvSpPr>
          <p:spPr>
            <a:xfrm>
              <a:off x="8201024" y="3590925"/>
              <a:ext cx="2114549" cy="657225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Grand Mother</a:t>
              </a:r>
            </a:p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(Skin Colour)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DF41F69-DDEB-4AB9-B6BF-584C2BEDCFDF}"/>
                </a:ext>
              </a:extLst>
            </p:cNvPr>
            <p:cNvSpPr/>
            <p:nvPr/>
          </p:nvSpPr>
          <p:spPr>
            <a:xfrm>
              <a:off x="6696077" y="4772025"/>
              <a:ext cx="2114549" cy="542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Mother</a:t>
              </a:r>
            </a:p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(H/SC+ Music)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30F6497-F7E3-43B6-BE85-94243F2F6D32}"/>
                </a:ext>
              </a:extLst>
            </p:cNvPr>
            <p:cNvSpPr/>
            <p:nvPr/>
          </p:nvSpPr>
          <p:spPr>
            <a:xfrm>
              <a:off x="4610104" y="4743450"/>
              <a:ext cx="1733550" cy="542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Father</a:t>
              </a:r>
            </a:p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( Knowledge)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4D26BF6-4095-4C73-AFDE-44CC8C01D6CC}"/>
                </a:ext>
              </a:extLst>
            </p:cNvPr>
            <p:cNvSpPr/>
            <p:nvPr/>
          </p:nvSpPr>
          <p:spPr>
            <a:xfrm>
              <a:off x="4620398" y="5631180"/>
              <a:ext cx="3390127" cy="740664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Son</a:t>
              </a:r>
            </a:p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(K + Music + Sports)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468837E-8855-4637-A9C1-B8DB508005FE}"/>
                </a:ext>
              </a:extLst>
            </p:cNvPr>
            <p:cNvCxnSpPr>
              <a:cxnSpLocks/>
              <a:stCxn id="8" idx="0"/>
              <a:endCxn id="6" idx="2"/>
            </p:cNvCxnSpPr>
            <p:nvPr/>
          </p:nvCxnSpPr>
          <p:spPr>
            <a:xfrm flipH="1" flipV="1">
              <a:off x="6536918" y="4248150"/>
              <a:ext cx="1216434" cy="5238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86D8EF4-0B8E-4F04-B64D-A92CA777FB60}"/>
                </a:ext>
              </a:extLst>
            </p:cNvPr>
            <p:cNvCxnSpPr>
              <a:cxnSpLocks/>
              <a:stCxn id="8" idx="0"/>
              <a:endCxn id="7" idx="2"/>
            </p:cNvCxnSpPr>
            <p:nvPr/>
          </p:nvCxnSpPr>
          <p:spPr>
            <a:xfrm flipV="1">
              <a:off x="7753352" y="4248150"/>
              <a:ext cx="1504947" cy="5238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0757729-F427-4EA8-9F1B-2B7BC7D96DE1}"/>
                </a:ext>
              </a:extLst>
            </p:cNvPr>
            <p:cNvCxnSpPr>
              <a:cxnSpLocks/>
              <a:stCxn id="10" idx="0"/>
              <a:endCxn id="9" idx="2"/>
            </p:cNvCxnSpPr>
            <p:nvPr/>
          </p:nvCxnSpPr>
          <p:spPr>
            <a:xfrm flipH="1" flipV="1">
              <a:off x="5476879" y="5286375"/>
              <a:ext cx="838582" cy="3448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7F9B97F-3478-4850-BD5C-04F4229A7B0E}"/>
                </a:ext>
              </a:extLst>
            </p:cNvPr>
            <p:cNvCxnSpPr>
              <a:cxnSpLocks/>
              <a:stCxn id="10" idx="0"/>
              <a:endCxn id="8" idx="2"/>
            </p:cNvCxnSpPr>
            <p:nvPr/>
          </p:nvCxnSpPr>
          <p:spPr>
            <a:xfrm flipV="1">
              <a:off x="6315461" y="5314950"/>
              <a:ext cx="1437891" cy="3162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ight Brace 24">
              <a:extLst>
                <a:ext uri="{FF2B5EF4-FFF2-40B4-BE49-F238E27FC236}">
                  <a16:creationId xmlns:a16="http://schemas.microsoft.com/office/drawing/2014/main" id="{E9A3CC75-8FCB-42B2-825F-B72254189ECE}"/>
                </a:ext>
              </a:extLst>
            </p:cNvPr>
            <p:cNvSpPr/>
            <p:nvPr/>
          </p:nvSpPr>
          <p:spPr>
            <a:xfrm>
              <a:off x="10172700" y="3514725"/>
              <a:ext cx="533400" cy="1800225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sz="2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53BD900-6E0F-4D3E-B03E-FD0AE2CF4528}"/>
                </a:ext>
              </a:extLst>
            </p:cNvPr>
            <p:cNvSpPr txBox="1"/>
            <p:nvPr/>
          </p:nvSpPr>
          <p:spPr>
            <a:xfrm>
              <a:off x="10525130" y="4086046"/>
              <a:ext cx="876296" cy="585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Super Class</a:t>
              </a:r>
            </a:p>
          </p:txBody>
        </p:sp>
        <p:sp>
          <p:nvSpPr>
            <p:cNvPr id="27" name="Right Brace 26">
              <a:extLst>
                <a:ext uri="{FF2B5EF4-FFF2-40B4-BE49-F238E27FC236}">
                  <a16:creationId xmlns:a16="http://schemas.microsoft.com/office/drawing/2014/main" id="{5D3CE7C3-011A-4B5F-B2C7-2E9E9964A6C4}"/>
                </a:ext>
              </a:extLst>
            </p:cNvPr>
            <p:cNvSpPr/>
            <p:nvPr/>
          </p:nvSpPr>
          <p:spPr>
            <a:xfrm>
              <a:off x="8382000" y="5715000"/>
              <a:ext cx="323850" cy="656844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sz="2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A97F010-03AB-4865-B8E2-D7C060F9F42B}"/>
                </a:ext>
              </a:extLst>
            </p:cNvPr>
            <p:cNvSpPr txBox="1"/>
            <p:nvPr/>
          </p:nvSpPr>
          <p:spPr>
            <a:xfrm>
              <a:off x="8891587" y="5833872"/>
              <a:ext cx="1209675" cy="585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Sub Class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4340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5242F-DE3E-46E4-9C56-FBC6B8F49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14756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OOP Principles - Polymorphism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FB238-2F0B-4E4C-B2D9-4F44DB14C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37359"/>
            <a:ext cx="10058400" cy="4215765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38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Polymorphism – </a:t>
            </a:r>
            <a:r>
              <a:rPr lang="en-IN" sz="3800" i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many forms</a:t>
            </a:r>
          </a:p>
          <a:p>
            <a:pPr>
              <a:lnSpc>
                <a:spcPct val="150000"/>
              </a:lnSpc>
            </a:pPr>
            <a:r>
              <a:rPr lang="en-IN" sz="3800" dirty="0">
                <a:latin typeface="Calibri" panose="020F0502020204030204" pitchFamily="34" charset="0"/>
                <a:cs typeface="Calibri" panose="020F0502020204030204" pitchFamily="34" charset="0"/>
              </a:rPr>
              <a:t> One Interface, multiple methods</a:t>
            </a:r>
          </a:p>
          <a:p>
            <a:pPr>
              <a:lnSpc>
                <a:spcPct val="150000"/>
              </a:lnSpc>
            </a:pPr>
            <a:r>
              <a:rPr lang="en-IN" sz="3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38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Create generic interface to group of related activities</a:t>
            </a:r>
          </a:p>
          <a:p>
            <a:pPr>
              <a:lnSpc>
                <a:spcPct val="150000"/>
              </a:lnSpc>
            </a:pPr>
            <a:r>
              <a:rPr lang="en-IN" sz="3800" dirty="0">
                <a:latin typeface="Calibri" panose="020F0502020204030204" pitchFamily="34" charset="0"/>
                <a:cs typeface="Calibri" panose="020F0502020204030204" pitchFamily="34" charset="0"/>
              </a:rPr>
              <a:t> General Class Action into Specific action by the compiler</a:t>
            </a:r>
          </a:p>
          <a:p>
            <a:pPr>
              <a:lnSpc>
                <a:spcPct val="150000"/>
              </a:lnSpc>
            </a:pPr>
            <a:r>
              <a:rPr lang="en-IN" sz="3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38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Ex: Stack for different data types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5C0AB-A3A7-487B-9736-198A1751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E29245-FC7F-4EEE-B3F5-D989BB843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43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8CC17-BDA2-49BF-B44D-8C82593EB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75894"/>
            <a:ext cx="10058400" cy="1371600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Bytecode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4471E-35ED-41CD-92C8-352801D19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14144"/>
            <a:ext cx="10058400" cy="393855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Output of Java Compiler is Byte Code rather than Executable code</a:t>
            </a:r>
          </a:p>
          <a:p>
            <a:pPr>
              <a:lnSpc>
                <a:spcPct val="150000"/>
              </a:lnSpc>
            </a:pPr>
            <a:r>
              <a:rPr lang="en-IN" sz="28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Highly optimized set of instructions run by Java run-time System (JVM – Java Virtual Machine)</a:t>
            </a:r>
          </a:p>
          <a:p>
            <a:pPr>
              <a:lnSpc>
                <a:spcPct val="150000"/>
              </a:lnSpc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JVM – Interpreter for bytecode</a:t>
            </a:r>
          </a:p>
          <a:p>
            <a:pPr>
              <a:lnSpc>
                <a:spcPct val="150000"/>
              </a:lnSpc>
            </a:pPr>
            <a:r>
              <a:rPr lang="en-IN" sz="28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JVM differs at different platforms to understand byte code</a:t>
            </a:r>
          </a:p>
          <a:p>
            <a:pPr>
              <a:lnSpc>
                <a:spcPct val="150000"/>
              </a:lnSpc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This makes a Java program as Portable among Web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517146-C0A1-40FD-9526-2EEB9B700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0983AE-AFA4-459D-B494-CB4CFFEB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65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8CC17-BDA2-49BF-B44D-8C82593EB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10058400" cy="1371600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Bytecode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4471E-35ED-41CD-92C8-352801D19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47825"/>
            <a:ext cx="10058400" cy="43049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Security ensured by JVM – Controls program execution 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Provides restricted program execution environment – </a:t>
            </a:r>
            <a:r>
              <a:rPr lang="en-I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Sandbox</a:t>
            </a: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from where program can’t perform other unauthorized actions to the machine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Java Program  Byte Code (Intermediate Representation) by the Compiler  Run by JVM from anywhere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Just-In-Time Compiler (RIT) of Hotspot: </a:t>
            </a: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At run time, a selected portion of the bytecode converted into executable code by the compiler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517146-C0A1-40FD-9526-2EEB9B700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0983AE-AFA4-459D-B494-CB4CFFEB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294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00418-42BE-46D7-80F5-5AF147663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75894"/>
            <a:ext cx="10058400" cy="1027710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Program Execution Process – C </a:t>
            </a:r>
            <a:r>
              <a:rPr lang="en-US" dirty="0" err="1">
                <a:solidFill>
                  <a:srgbClr val="0070C0"/>
                </a:solidFill>
              </a:rPr>
              <a:t>pgm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532A1-A825-405C-A93E-CBBAA13B2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902F32-E1C8-4928-91E0-4824532F1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Dr.A.Menaka</a:t>
            </a:r>
            <a:r>
              <a:rPr lang="en-US" dirty="0"/>
              <a:t>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E9645D-564C-43A9-B61B-2EA35F3CE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323039-F7D0-4BD7-B55B-D4716F4F5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571625"/>
            <a:ext cx="10848975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1D7DF1-DC62-4CF5-94EA-E143B5A4471E}"/>
              </a:ext>
            </a:extLst>
          </p:cNvPr>
          <p:cNvSpPr txBox="1"/>
          <p:nvPr/>
        </p:nvSpPr>
        <p:spPr>
          <a:xfrm>
            <a:off x="4410075" y="5967375"/>
            <a:ext cx="610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hlinkClick r:id="rId3"/>
              </a:rPr>
              <a:t>https://www.geeksforgeeks.org/how-does-a-c-program-executes/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86585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4F088-029F-4BEF-BCA2-F18A45F83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 Virtual Machine - JVM</a:t>
            </a:r>
            <a:endParaRPr lang="en-IN" sz="5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2494BA-0E6D-4D9F-8D95-9986574E8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32A2F0-B468-4F6E-95F2-AB4C0714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25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39EFEA4-E581-49ED-85E1-8F7D9F1BD13B}"/>
              </a:ext>
            </a:extLst>
          </p:cNvPr>
          <p:cNvGrpSpPr/>
          <p:nvPr/>
        </p:nvGrpSpPr>
        <p:grpSpPr>
          <a:xfrm>
            <a:off x="1152527" y="2617053"/>
            <a:ext cx="9744072" cy="2592635"/>
            <a:chOff x="342902" y="1797903"/>
            <a:chExt cx="9744072" cy="2592635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607E47E-FE93-4CE1-AAEE-9C83E1C3D9FA}"/>
                </a:ext>
              </a:extLst>
            </p:cNvPr>
            <p:cNvSpPr/>
            <p:nvPr/>
          </p:nvSpPr>
          <p:spPr>
            <a:xfrm>
              <a:off x="342902" y="2333623"/>
              <a:ext cx="1533525" cy="5143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rgbClr val="FFFF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Editor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64A581C-1036-4525-978B-D045597E1186}"/>
                </a:ext>
              </a:extLst>
            </p:cNvPr>
            <p:cNvSpPr/>
            <p:nvPr/>
          </p:nvSpPr>
          <p:spPr>
            <a:xfrm>
              <a:off x="3838576" y="2038350"/>
              <a:ext cx="2085975" cy="1104900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rgbClr val="FFFF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Compiler</a:t>
              </a:r>
            </a:p>
            <a:p>
              <a:pPr algn="ctr"/>
              <a:r>
                <a:rPr lang="en-IN" sz="2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(Compilation)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498EECB-9DE4-44B3-957E-2EA6F61E96B3}"/>
                </a:ext>
              </a:extLst>
            </p:cNvPr>
            <p:cNvSpPr/>
            <p:nvPr/>
          </p:nvSpPr>
          <p:spPr>
            <a:xfrm>
              <a:off x="8001000" y="2038351"/>
              <a:ext cx="2085974" cy="110489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rgbClr val="FFFF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JVM</a:t>
              </a:r>
            </a:p>
            <a:p>
              <a:pPr algn="ctr"/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(Running/ Execution)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BBC86EB-8AAF-4460-B3E4-A5B4D2306AC2}"/>
                </a:ext>
              </a:extLst>
            </p:cNvPr>
            <p:cNvCxnSpPr>
              <a:cxnSpLocks/>
              <a:stCxn id="6" idx="3"/>
              <a:endCxn id="7" idx="1"/>
            </p:cNvCxnSpPr>
            <p:nvPr/>
          </p:nvCxnSpPr>
          <p:spPr>
            <a:xfrm>
              <a:off x="1876427" y="2590798"/>
              <a:ext cx="1962149" cy="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2A71789-C0D7-4733-B2E1-96457B50B3F1}"/>
                </a:ext>
              </a:extLst>
            </p:cNvPr>
            <p:cNvCxnSpPr>
              <a:cxnSpLocks/>
              <a:stCxn id="7" idx="3"/>
              <a:endCxn id="9" idx="1"/>
            </p:cNvCxnSpPr>
            <p:nvPr/>
          </p:nvCxnSpPr>
          <p:spPr>
            <a:xfrm>
              <a:off x="5924551" y="2590800"/>
              <a:ext cx="2076449" cy="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E7997F2-6119-49EA-8B56-843B5F7C967D}"/>
                </a:ext>
              </a:extLst>
            </p:cNvPr>
            <p:cNvSpPr txBox="1"/>
            <p:nvPr/>
          </p:nvSpPr>
          <p:spPr>
            <a:xfrm>
              <a:off x="2076453" y="1797903"/>
              <a:ext cx="17906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Source Program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E344548-D42B-412D-BED6-29FC8DBE71D5}"/>
                </a:ext>
              </a:extLst>
            </p:cNvPr>
            <p:cNvSpPr txBox="1"/>
            <p:nvPr/>
          </p:nvSpPr>
          <p:spPr>
            <a:xfrm>
              <a:off x="6172202" y="2045020"/>
              <a:ext cx="1638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Byte Code</a:t>
              </a:r>
            </a:p>
          </p:txBody>
        </p:sp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8E0138AC-3449-4853-B5BE-CEDF324F358C}"/>
                </a:ext>
              </a:extLst>
            </p:cNvPr>
            <p:cNvCxnSpPr/>
            <p:nvPr/>
          </p:nvCxnSpPr>
          <p:spPr>
            <a:xfrm flipV="1">
              <a:off x="6096000" y="2881657"/>
              <a:ext cx="1905000" cy="1104900"/>
            </a:xfrm>
            <a:prstGeom prst="bentConnector3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AB5B08B-5AFE-459C-8C78-9DA789A2CDB6}"/>
                </a:ext>
              </a:extLst>
            </p:cNvPr>
            <p:cNvSpPr txBox="1"/>
            <p:nvPr/>
          </p:nvSpPr>
          <p:spPr>
            <a:xfrm>
              <a:off x="4457700" y="3559541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Executable Library File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68018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6D8DC-7772-4E1C-9123-364CAEDB7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Executable JAR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5BE16-CE16-4100-A433-093687C82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Create JAR (</a:t>
            </a:r>
            <a:r>
              <a:rPr lang="en-US" sz="3200" dirty="0">
                <a:solidFill>
                  <a:srgbClr val="FF0000"/>
                </a:solidFill>
              </a:rPr>
              <a:t>Java </a:t>
            </a:r>
            <a:r>
              <a:rPr lang="en-IN" sz="3200" dirty="0" err="1">
                <a:solidFill>
                  <a:srgbClr val="FF0000"/>
                </a:solidFill>
              </a:rPr>
              <a:t>ARchive</a:t>
            </a:r>
            <a:r>
              <a:rPr lang="en-US" sz="3200" dirty="0"/>
              <a:t>) file for project portability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Collection of Class files, audio and video contents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Especially created for </a:t>
            </a:r>
            <a:r>
              <a:rPr lang="en-US" sz="3200" dirty="0" err="1"/>
              <a:t>AppletViewer</a:t>
            </a:r>
            <a:endParaRPr lang="en-US" sz="3200" dirty="0"/>
          </a:p>
          <a:p>
            <a:pPr>
              <a:lnSpc>
                <a:spcPct val="150000"/>
              </a:lnSpc>
            </a:pPr>
            <a:r>
              <a:rPr lang="en-US" sz="3200" dirty="0"/>
              <a:t>Command to run JAR file: </a:t>
            </a:r>
            <a:r>
              <a:rPr lang="en-US" sz="3200" b="1" i="1" dirty="0">
                <a:solidFill>
                  <a:srgbClr val="0070C0"/>
                </a:solidFill>
              </a:rPr>
              <a:t>java –jar Ex1.jar</a:t>
            </a:r>
            <a:endParaRPr lang="en-IN" sz="3200" b="1" i="1" dirty="0">
              <a:solidFill>
                <a:srgbClr val="0070C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DA79AA-C76A-4D10-B0C1-02EF8CDFD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12F55A-3474-46F4-879E-31164DC42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1767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4915B-E7D2-4F08-9A23-84CB78FD6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200" dirty="0">
                <a:solidFill>
                  <a:srgbClr val="00B050"/>
                </a:solidFill>
              </a:rPr>
              <a:t>Student’s Task</a:t>
            </a:r>
            <a:endParaRPr lang="en-IN" sz="5200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66D77-F6C6-426E-A19A-DED3445E8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/>
              <a:t>Import and Export Executable JAR file using Commands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Import and Export Executable JAR file via Eclipse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Import and Export Executable JAR file using NetBeans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FF15CD-7798-4CD6-BBDB-4B55F40C2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F21DF4-E2EB-400D-AC4D-DCACC6341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004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73C83-79F2-4319-901E-835AE1045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 Applets</a:t>
            </a:r>
            <a:endParaRPr lang="en-IN" sz="5400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FB10D-1C60-466B-8C44-CF88048B6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28799"/>
            <a:ext cx="10058400" cy="4314825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2900" dirty="0">
                <a:latin typeface="Calibri" panose="020F0502020204030204" pitchFamily="34" charset="0"/>
                <a:cs typeface="Calibri" panose="020F0502020204030204" pitchFamily="34" charset="0"/>
              </a:rPr>
              <a:t>Special type of Java program that moves around Internet and gets download and run in any Internet browser</a:t>
            </a:r>
          </a:p>
          <a:p>
            <a:pPr>
              <a:spcAft>
                <a:spcPts val="600"/>
              </a:spcAft>
            </a:pPr>
            <a:r>
              <a:rPr lang="en-IN" sz="29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Server-initiated program that runs on client side</a:t>
            </a:r>
          </a:p>
          <a:p>
            <a:pPr>
              <a:spcAft>
                <a:spcPts val="600"/>
              </a:spcAft>
            </a:pPr>
            <a:r>
              <a:rPr lang="en-IN" sz="2900" dirty="0">
                <a:latin typeface="Calibri" panose="020F0502020204030204" pitchFamily="34" charset="0"/>
                <a:cs typeface="Calibri" panose="020F0502020204030204" pitchFamily="34" charset="0"/>
              </a:rPr>
              <a:t>Dynamic object transmits from server to client side</a:t>
            </a:r>
          </a:p>
          <a:p>
            <a:pPr>
              <a:spcAft>
                <a:spcPts val="600"/>
              </a:spcAft>
            </a:pPr>
            <a:r>
              <a:rPr lang="en-IN" sz="29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Display the server provided data</a:t>
            </a:r>
          </a:p>
          <a:p>
            <a:pPr>
              <a:spcAft>
                <a:spcPts val="600"/>
              </a:spcAft>
            </a:pPr>
            <a:r>
              <a:rPr lang="en-IN" sz="2900" dirty="0">
                <a:latin typeface="Calibri" panose="020F0502020204030204" pitchFamily="34" charset="0"/>
                <a:cs typeface="Calibri" panose="020F0502020204030204" pitchFamily="34" charset="0"/>
              </a:rPr>
              <a:t>Read user inputs</a:t>
            </a:r>
          </a:p>
          <a:p>
            <a:pPr>
              <a:spcAft>
                <a:spcPts val="600"/>
              </a:spcAft>
            </a:pPr>
            <a:r>
              <a:rPr lang="en-IN" sz="29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Execute simple functions at client side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E0BA03-5207-46D0-9BCE-006B8DB19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DD77F8-A54B-42E3-A99E-1A6CC51B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27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0EFFC-7258-4B24-9B68-BB76844C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15480-70C4-4C24-BBE9-0C467D111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500" dirty="0"/>
              <a:t>Moodle: Assessment Platform</a:t>
            </a:r>
          </a:p>
          <a:p>
            <a:endParaRPr lang="en-IN" sz="2500" dirty="0"/>
          </a:p>
          <a:p>
            <a:r>
              <a:rPr lang="en-IN" sz="2500" dirty="0"/>
              <a:t>Software: </a:t>
            </a:r>
          </a:p>
          <a:p>
            <a:pPr lvl="1"/>
            <a:r>
              <a:rPr lang="en-IN" sz="2300" dirty="0"/>
              <a:t>Eclipse</a:t>
            </a:r>
          </a:p>
          <a:p>
            <a:pPr lvl="1"/>
            <a:r>
              <a:rPr lang="en-IN" sz="2300" dirty="0"/>
              <a:t>NetBeans</a:t>
            </a:r>
          </a:p>
          <a:p>
            <a:pPr lvl="1"/>
            <a:r>
              <a:rPr lang="en-IN" sz="2300" dirty="0"/>
              <a:t>IntelliJ</a:t>
            </a:r>
          </a:p>
          <a:p>
            <a:pPr lvl="1"/>
            <a:r>
              <a:rPr lang="en-IN" sz="2300" dirty="0"/>
              <a:t>Online Compilers</a:t>
            </a:r>
          </a:p>
          <a:p>
            <a:endParaRPr lang="en-IN" sz="2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9361E3-7874-4472-BA40-4D26A672D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135D83-C31C-442B-877B-9E40ED55F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55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05B59-C339-4987-B5A9-15DC9C83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Evolution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3EB85D-A872-4DA5-A082-0B8E2F96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07665-D750-4E77-AB7B-C71BDF8AD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Patrick Naughton - VP - Avanade | LinkedIn">
            <a:extLst>
              <a:ext uri="{FF2B5EF4-FFF2-40B4-BE49-F238E27FC236}">
                <a16:creationId xmlns:a16="http://schemas.microsoft.com/office/drawing/2014/main" id="{E8520BB8-45B5-448E-91D3-180172D71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199" y="2014194"/>
            <a:ext cx="3405531" cy="340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423D1-4F64-4886-9EAB-36628887A394}"/>
              </a:ext>
            </a:extLst>
          </p:cNvPr>
          <p:cNvSpPr txBox="1"/>
          <p:nvPr/>
        </p:nvSpPr>
        <p:spPr>
          <a:xfrm>
            <a:off x="1066800" y="5419725"/>
            <a:ext cx="437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https://www.linkedin.com/in/naughton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477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792E5-B8CB-4432-887E-05970499C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endParaRPr lang="en-IN" sz="5400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2DFD6-7F02-4A9A-B9A6-A2157F9C0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33574"/>
            <a:ext cx="10058400" cy="4019169"/>
          </a:xfrm>
        </p:spPr>
        <p:txBody>
          <a:bodyPr>
            <a:normAutofit/>
          </a:bodyPr>
          <a:lstStyle/>
          <a:p>
            <a:r>
              <a:rPr lang="en-IN" sz="26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Patrick Naughton </a:t>
            </a: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et al developed </a:t>
            </a:r>
            <a:r>
              <a:rPr lang="en-IN" sz="26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“OAK” </a:t>
            </a: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in </a:t>
            </a:r>
            <a:r>
              <a:rPr lang="en-IN" sz="26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1991</a:t>
            </a: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 at </a:t>
            </a:r>
            <a:r>
              <a:rPr lang="en-IN" sz="26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Sun Microsystems, Inc.</a:t>
            </a:r>
          </a:p>
          <a:p>
            <a:endParaRPr lang="en-IN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600" dirty="0">
                <a:solidFill>
                  <a:srgbClr val="0066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“Oak” </a:t>
            </a: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renamed as </a:t>
            </a:r>
            <a:r>
              <a:rPr lang="en-IN" sz="26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“JAVA” in 1995</a:t>
            </a:r>
          </a:p>
          <a:p>
            <a:endParaRPr lang="en-IN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Java = </a:t>
            </a:r>
            <a:r>
              <a:rPr lang="en-IN" sz="2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familiar syntax of ‘C’ </a:t>
            </a:r>
            <a:r>
              <a:rPr lang="en-IN" sz="26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6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 oriented features of ‘C++’</a:t>
            </a:r>
          </a:p>
          <a:p>
            <a:endParaRPr lang="en-IN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600" dirty="0">
                <a:latin typeface="Calibri" panose="020F0502020204030204" pitchFamily="34" charset="0"/>
                <a:cs typeface="Calibri" panose="020F0502020204030204" pitchFamily="34" charset="0"/>
              </a:rPr>
              <a:t>Internet version of C++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399205-00A6-49EC-AC40-66F629CDE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5524C1-E176-479C-A0D5-487D89F57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42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 Features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586609"/>
            <a:ext cx="3144774" cy="3511296"/>
          </a:xfrm>
        </p:spPr>
        <p:txBody>
          <a:bodyPr>
            <a:normAutofit fontScale="70000" lnSpcReduction="2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Platform – Independent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programming language </a:t>
            </a:r>
          </a:p>
          <a:p>
            <a:pPr algn="just"/>
            <a:endParaRPr lang="en-I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Portable program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for WWW (World Wide Web)</a:t>
            </a:r>
          </a:p>
          <a:p>
            <a:pPr algn="just"/>
            <a:endParaRPr lang="en-I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 Internet Programming (</a:t>
            </a:r>
            <a:r>
              <a:rPr lang="en-IN" sz="2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Architecture – Neutral programming language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en-IN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FA7BA8A-B489-4C1D-B8EC-97C231DB1C3A}"/>
              </a:ext>
            </a:extLst>
          </p:cNvPr>
          <p:cNvCxnSpPr>
            <a:stCxn id="6" idx="2"/>
            <a:endCxn id="18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DF185640-8A32-46F6-9809-0E8C48B6D857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BDA533E-8F5E-44DC-BDFF-3D1661E23DB4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11" name="Oval 10">
              <a:hlinkClick r:id="rId2" action="ppaction://hlinksldjump"/>
              <a:extLst>
                <a:ext uri="{FF2B5EF4-FFF2-40B4-BE49-F238E27FC236}">
                  <a16:creationId xmlns:a16="http://schemas.microsoft.com/office/drawing/2014/main" id="{33D4081A-60C6-49C2-8D85-12F46B523D3A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12" name="Oval 11">
              <a:hlinkClick r:id="rId3" action="ppaction://hlinksldjump"/>
              <a:extLst>
                <a:ext uri="{FF2B5EF4-FFF2-40B4-BE49-F238E27FC236}">
                  <a16:creationId xmlns:a16="http://schemas.microsoft.com/office/drawing/2014/main" id="{1B693C1D-9C3A-4DE9-B773-BE818E953535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13" name="Oval 12">
              <a:hlinkClick r:id="rId4" action="ppaction://hlinksldjump"/>
              <a:extLst>
                <a:ext uri="{FF2B5EF4-FFF2-40B4-BE49-F238E27FC236}">
                  <a16:creationId xmlns:a16="http://schemas.microsoft.com/office/drawing/2014/main" id="{F7AA55AE-311A-4F93-82B1-6016766924ED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14" name="Oval 13">
              <a:hlinkClick r:id="rId5" action="ppaction://hlinksldjump"/>
              <a:extLst>
                <a:ext uri="{FF2B5EF4-FFF2-40B4-BE49-F238E27FC236}">
                  <a16:creationId xmlns:a16="http://schemas.microsoft.com/office/drawing/2014/main" id="{FA93892B-A662-4116-B615-89488E581107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15" name="Oval 14">
              <a:hlinkClick r:id="rId6" action="ppaction://hlinksldjump"/>
              <a:extLst>
                <a:ext uri="{FF2B5EF4-FFF2-40B4-BE49-F238E27FC236}">
                  <a16:creationId xmlns:a16="http://schemas.microsoft.com/office/drawing/2014/main" id="{81F89675-2D57-40A7-8947-A90FC14253B5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16" name="Oval 15">
              <a:hlinkClick r:id="rId7" action="ppaction://hlinksldjump"/>
              <a:extLst>
                <a:ext uri="{FF2B5EF4-FFF2-40B4-BE49-F238E27FC236}">
                  <a16:creationId xmlns:a16="http://schemas.microsoft.com/office/drawing/2014/main" id="{859E2591-5DCA-4B17-803A-68609AC65EE5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17" name="Oval 16">
              <a:hlinkClick r:id="rId8" action="ppaction://hlinksldjump"/>
              <a:extLst>
                <a:ext uri="{FF2B5EF4-FFF2-40B4-BE49-F238E27FC236}">
                  <a16:creationId xmlns:a16="http://schemas.microsoft.com/office/drawing/2014/main" id="{AF754CA5-C71F-4F45-91E9-F3D47FF9B839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18" name="Oval 17">
              <a:hlinkClick r:id="rId9" action="ppaction://hlinksldjump"/>
              <a:extLst>
                <a:ext uri="{FF2B5EF4-FFF2-40B4-BE49-F238E27FC236}">
                  <a16:creationId xmlns:a16="http://schemas.microsoft.com/office/drawing/2014/main" id="{309D57E2-2CDA-449E-8CB9-E2E23C7B447B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19" name="Oval 18">
              <a:hlinkClick r:id="rId9" action="ppaction://hlinksldjump"/>
              <a:extLst>
                <a:ext uri="{FF2B5EF4-FFF2-40B4-BE49-F238E27FC236}">
                  <a16:creationId xmlns:a16="http://schemas.microsoft.com/office/drawing/2014/main" id="{4F957010-703B-4248-87E1-AFE0DD7935CB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20" name="Oval 19">
              <a:hlinkClick r:id="rId10" action="ppaction://hlinksldjump"/>
              <a:extLst>
                <a:ext uri="{FF2B5EF4-FFF2-40B4-BE49-F238E27FC236}">
                  <a16:creationId xmlns:a16="http://schemas.microsoft.com/office/drawing/2014/main" id="{7ABD40AF-1299-459C-81B5-95D34ABE1A4D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21" name="Oval 20">
              <a:hlinkClick r:id="rId11" action="ppaction://hlinksldjump"/>
              <a:extLst>
                <a:ext uri="{FF2B5EF4-FFF2-40B4-BE49-F238E27FC236}">
                  <a16:creationId xmlns:a16="http://schemas.microsoft.com/office/drawing/2014/main" id="{C6A52C1A-197C-4057-8CF7-72E413A31394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896A408-C3DC-41F0-ABB7-8058926FD0D1}"/>
                </a:ext>
              </a:extLst>
            </p:cNvPr>
            <p:cNvCxnSpPr>
              <a:stCxn id="6" idx="0"/>
              <a:endCxn id="14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09A9834-CD67-4083-9284-F7116704E0C8}"/>
                </a:ext>
              </a:extLst>
            </p:cNvPr>
            <p:cNvCxnSpPr>
              <a:stCxn id="6" idx="0"/>
              <a:endCxn id="11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3D10511-FAA8-49D6-B4F9-C3BACAB0BB09}"/>
                </a:ext>
              </a:extLst>
            </p:cNvPr>
            <p:cNvCxnSpPr>
              <a:cxnSpLocks/>
              <a:stCxn id="6" idx="1"/>
              <a:endCxn id="12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BC58E82-99E3-4C4B-AC1B-A4C1754ADCF6}"/>
                </a:ext>
              </a:extLst>
            </p:cNvPr>
            <p:cNvCxnSpPr>
              <a:cxnSpLocks/>
              <a:stCxn id="6" idx="0"/>
              <a:endCxn id="15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873A612-F3D4-4FC4-81E0-7593D1BAA915}"/>
                </a:ext>
              </a:extLst>
            </p:cNvPr>
            <p:cNvCxnSpPr>
              <a:cxnSpLocks/>
              <a:stCxn id="6" idx="3"/>
              <a:endCxn id="16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E75E1B3-575E-4FBF-B2A4-7EC5421528FA}"/>
                </a:ext>
              </a:extLst>
            </p:cNvPr>
            <p:cNvCxnSpPr>
              <a:cxnSpLocks/>
              <a:stCxn id="6" idx="2"/>
              <a:endCxn id="21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0C51755D-4AEF-482D-B725-8E851973A088}"/>
                </a:ext>
              </a:extLst>
            </p:cNvPr>
            <p:cNvCxnSpPr>
              <a:stCxn id="6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A3F5F04-C96B-46EC-8C3C-83730C1EC01F}"/>
                </a:ext>
              </a:extLst>
            </p:cNvPr>
            <p:cNvCxnSpPr>
              <a:stCxn id="6" idx="2"/>
              <a:endCxn id="19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B9B92055-9F75-4C99-986A-39356529E3DA}"/>
                </a:ext>
              </a:extLst>
            </p:cNvPr>
            <p:cNvCxnSpPr>
              <a:cxnSpLocks/>
              <a:stCxn id="6" idx="1"/>
              <a:endCxn id="13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E304B4BB-0B5C-47DB-BE1E-26FF180C394D}"/>
                </a:ext>
              </a:extLst>
            </p:cNvPr>
            <p:cNvCxnSpPr>
              <a:cxnSpLocks/>
              <a:stCxn id="6" idx="3"/>
              <a:endCxn id="17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1066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7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006221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Portability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1978419"/>
            <a:ext cx="3144774" cy="3919461"/>
          </a:xfrm>
        </p:spPr>
        <p:txBody>
          <a:bodyPr>
            <a:normAutofit fontScale="92500" lnSpcReduction="2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IN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ortable</a:t>
            </a: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executable code among different CPUs and Operating Systems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Same code works on different devices and platforms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Write Once – Execute Anywhere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2E3B55D-1B05-4CFC-AEAF-71AD10B49503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DDEE6788-81B6-45A2-BBF6-8FB9D931574A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4" name="Oval 33">
              <a:hlinkClick r:id="rId2" action="ppaction://hlinksldjump"/>
              <a:extLst>
                <a:ext uri="{FF2B5EF4-FFF2-40B4-BE49-F238E27FC236}">
                  <a16:creationId xmlns:a16="http://schemas.microsoft.com/office/drawing/2014/main" id="{AB0AC4F5-3294-4846-8186-FE90C274E25F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5" name="Oval 34">
              <a:hlinkClick r:id="rId3" action="ppaction://hlinksldjump"/>
              <a:extLst>
                <a:ext uri="{FF2B5EF4-FFF2-40B4-BE49-F238E27FC236}">
                  <a16:creationId xmlns:a16="http://schemas.microsoft.com/office/drawing/2014/main" id="{49DBAA35-8348-4FE6-B6F4-AB2C2EDF3DF3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6" name="Oval 35">
              <a:hlinkClick r:id="rId4" action="ppaction://hlinksldjump"/>
              <a:extLst>
                <a:ext uri="{FF2B5EF4-FFF2-40B4-BE49-F238E27FC236}">
                  <a16:creationId xmlns:a16="http://schemas.microsoft.com/office/drawing/2014/main" id="{8BB9BC6D-F563-42E3-9AB0-485E1902124E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7" name="Oval 36">
              <a:hlinkClick r:id="rId5" action="ppaction://hlinksldjump"/>
              <a:extLst>
                <a:ext uri="{FF2B5EF4-FFF2-40B4-BE49-F238E27FC236}">
                  <a16:creationId xmlns:a16="http://schemas.microsoft.com/office/drawing/2014/main" id="{77B5EF6E-2A76-444F-949A-D8618E701D15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38" name="Oval 37">
              <a:hlinkClick r:id="rId6" action="ppaction://hlinksldjump"/>
              <a:extLst>
                <a:ext uri="{FF2B5EF4-FFF2-40B4-BE49-F238E27FC236}">
                  <a16:creationId xmlns:a16="http://schemas.microsoft.com/office/drawing/2014/main" id="{B800EB39-8D33-433D-AA67-CA8C3E65F807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0" name="Oval 39">
              <a:hlinkClick r:id="rId7" action="ppaction://hlinksldjump"/>
              <a:extLst>
                <a:ext uri="{FF2B5EF4-FFF2-40B4-BE49-F238E27FC236}">
                  <a16:creationId xmlns:a16="http://schemas.microsoft.com/office/drawing/2014/main" id="{744EA715-2FFA-4F4E-8EE5-609BDAD7C039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2" name="Oval 41">
              <a:hlinkClick r:id="rId8" action="ppaction://hlinksldjump"/>
              <a:extLst>
                <a:ext uri="{FF2B5EF4-FFF2-40B4-BE49-F238E27FC236}">
                  <a16:creationId xmlns:a16="http://schemas.microsoft.com/office/drawing/2014/main" id="{07AAC024-5F67-469C-87DF-531B56F671BA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4" name="Oval 43">
              <a:hlinkClick r:id="rId9" action="ppaction://hlinksldjump"/>
              <a:extLst>
                <a:ext uri="{FF2B5EF4-FFF2-40B4-BE49-F238E27FC236}">
                  <a16:creationId xmlns:a16="http://schemas.microsoft.com/office/drawing/2014/main" id="{A85CE634-9806-4606-B405-374129FE52E2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AE45F89A-D23C-4AED-AD1F-70463A083B03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8" name="Oval 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58B12C80-131A-4689-A940-85026D2E921A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49" name="Oval 48">
              <a:hlinkClick r:id="rId11" action="ppaction://hlinksldjump"/>
              <a:extLst>
                <a:ext uri="{FF2B5EF4-FFF2-40B4-BE49-F238E27FC236}">
                  <a16:creationId xmlns:a16="http://schemas.microsoft.com/office/drawing/2014/main" id="{ADCAE078-CD95-4236-A441-867FBB40CC94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1266286-6046-4851-9E8A-86CD88FE2AEE}"/>
                </a:ext>
              </a:extLst>
            </p:cNvPr>
            <p:cNvCxnSpPr>
              <a:stCxn id="32" idx="0"/>
              <a:endCxn id="37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9C98A432-A27E-4813-BC89-FEC7464057CA}"/>
                </a:ext>
              </a:extLst>
            </p:cNvPr>
            <p:cNvCxnSpPr>
              <a:stCxn id="32" idx="0"/>
              <a:endCxn id="34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50F34D6-4147-44C4-84EA-9B3184E37FB5}"/>
                </a:ext>
              </a:extLst>
            </p:cNvPr>
            <p:cNvCxnSpPr>
              <a:cxnSpLocks/>
              <a:stCxn id="32" idx="1"/>
              <a:endCxn id="35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06504520-BB6C-4FE3-95EF-2A44B22504ED}"/>
                </a:ext>
              </a:extLst>
            </p:cNvPr>
            <p:cNvCxnSpPr>
              <a:cxnSpLocks/>
              <a:stCxn id="32" idx="0"/>
              <a:endCxn id="38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A4FA169-C0AA-4815-8EE2-7B3ED26DC800}"/>
                </a:ext>
              </a:extLst>
            </p:cNvPr>
            <p:cNvCxnSpPr>
              <a:cxnSpLocks/>
              <a:stCxn id="32" idx="3"/>
              <a:endCxn id="40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AC58D0D4-ED04-4EDF-8577-304735FFDE7E}"/>
                </a:ext>
              </a:extLst>
            </p:cNvPr>
            <p:cNvCxnSpPr>
              <a:cxnSpLocks/>
              <a:stCxn id="32" idx="2"/>
              <a:endCxn id="49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2506E9F-37FB-435A-BB7E-DFDC19DDB57A}"/>
                </a:ext>
              </a:extLst>
            </p:cNvPr>
            <p:cNvCxnSpPr>
              <a:stCxn id="32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DCC03086-1DDE-4826-841D-259327FBD93A}"/>
                </a:ext>
              </a:extLst>
            </p:cNvPr>
            <p:cNvCxnSpPr>
              <a:stCxn id="32" idx="2"/>
              <a:endCxn id="46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A442D174-8327-4BB5-8C8C-39C0EEECA91C}"/>
                </a:ext>
              </a:extLst>
            </p:cNvPr>
            <p:cNvCxnSpPr>
              <a:cxnSpLocks/>
              <a:stCxn id="32" idx="1"/>
              <a:endCxn id="36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A1F36000-0469-43BE-AA2E-859F67B1DA9C}"/>
                </a:ext>
              </a:extLst>
            </p:cNvPr>
            <p:cNvCxnSpPr>
              <a:cxnSpLocks/>
              <a:stCxn id="32" idx="3"/>
              <a:endCxn id="42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05A98C5-7831-40FA-9CCF-8439382A88F3}"/>
              </a:ext>
            </a:extLst>
          </p:cNvPr>
          <p:cNvCxnSpPr>
            <a:stCxn id="32" idx="2"/>
            <a:endCxn id="44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803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8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5"/>
            <a:ext cx="3144774" cy="923448"/>
          </a:xfrm>
        </p:spPr>
        <p:txBody>
          <a:bodyPr>
            <a:normAutofit/>
          </a:bodyPr>
          <a:lstStyle/>
          <a:p>
            <a:pPr algn="ctr"/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Security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1742141"/>
            <a:ext cx="3144774" cy="3511296"/>
          </a:xfrm>
        </p:spPr>
        <p:txBody>
          <a:bodyPr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I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ortability</a:t>
            </a: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 makes computer to download malicious programs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Run on different client computers without harm them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Java ensures the </a:t>
            </a:r>
            <a:r>
              <a:rPr lang="en-I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access limit within Java Execution Environment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675C0F0-414B-4048-AF8B-5D5B13B46D76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B48E6019-0416-475C-A20C-BA11AB24B10F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4" name="Oval 33">
              <a:hlinkClick r:id="rId2" action="ppaction://hlinksldjump"/>
              <a:extLst>
                <a:ext uri="{FF2B5EF4-FFF2-40B4-BE49-F238E27FC236}">
                  <a16:creationId xmlns:a16="http://schemas.microsoft.com/office/drawing/2014/main" id="{48E023D8-16BA-41EF-B857-83BC8B9DF35F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5" name="Oval 34">
              <a:hlinkClick r:id="rId3" action="ppaction://hlinksldjump"/>
              <a:extLst>
                <a:ext uri="{FF2B5EF4-FFF2-40B4-BE49-F238E27FC236}">
                  <a16:creationId xmlns:a16="http://schemas.microsoft.com/office/drawing/2014/main" id="{1FB1CBB9-2D15-4996-9CED-5727ADB10651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6" name="Oval 35">
              <a:hlinkClick r:id="rId4" action="ppaction://hlinksldjump"/>
              <a:extLst>
                <a:ext uri="{FF2B5EF4-FFF2-40B4-BE49-F238E27FC236}">
                  <a16:creationId xmlns:a16="http://schemas.microsoft.com/office/drawing/2014/main" id="{671F929C-2737-4549-A138-90AC41909D25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7" name="Oval 36">
              <a:hlinkClick r:id="rId5" action="ppaction://hlinksldjump"/>
              <a:extLst>
                <a:ext uri="{FF2B5EF4-FFF2-40B4-BE49-F238E27FC236}">
                  <a16:creationId xmlns:a16="http://schemas.microsoft.com/office/drawing/2014/main" id="{07C470C0-F62D-445F-92D1-0C44C363B90A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38" name="Oval 37">
              <a:hlinkClick r:id="rId6" action="ppaction://hlinksldjump"/>
              <a:extLst>
                <a:ext uri="{FF2B5EF4-FFF2-40B4-BE49-F238E27FC236}">
                  <a16:creationId xmlns:a16="http://schemas.microsoft.com/office/drawing/2014/main" id="{EC78462C-B69F-4EEB-9B75-1172663BF573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0" name="Oval 39">
              <a:hlinkClick r:id="rId7" action="ppaction://hlinksldjump"/>
              <a:extLst>
                <a:ext uri="{FF2B5EF4-FFF2-40B4-BE49-F238E27FC236}">
                  <a16:creationId xmlns:a16="http://schemas.microsoft.com/office/drawing/2014/main" id="{307429D7-0EB7-4130-89A5-5A788B4C5486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2" name="Oval 41">
              <a:hlinkClick r:id="rId8" action="ppaction://hlinksldjump"/>
              <a:extLst>
                <a:ext uri="{FF2B5EF4-FFF2-40B4-BE49-F238E27FC236}">
                  <a16:creationId xmlns:a16="http://schemas.microsoft.com/office/drawing/2014/main" id="{09D2F31A-94A1-4AFD-9B5F-D8FA0B56D4F2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4" name="Oval 43">
              <a:hlinkClick r:id="rId9" action="ppaction://hlinksldjump"/>
              <a:extLst>
                <a:ext uri="{FF2B5EF4-FFF2-40B4-BE49-F238E27FC236}">
                  <a16:creationId xmlns:a16="http://schemas.microsoft.com/office/drawing/2014/main" id="{C134F43C-EDA6-4A26-8A3F-B2F52E57665C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0810891D-DCFA-4AF3-9163-6BCC14B09524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8" name="Oval 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0BD2A886-E7CF-4B94-9B3B-74AA5E45CE96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49" name="Oval 48">
              <a:hlinkClick r:id="rId11" action="ppaction://hlinksldjump"/>
              <a:extLst>
                <a:ext uri="{FF2B5EF4-FFF2-40B4-BE49-F238E27FC236}">
                  <a16:creationId xmlns:a16="http://schemas.microsoft.com/office/drawing/2014/main" id="{17972EA9-2005-4C9F-A1DF-FFE5744D1086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6D78118-3A80-4FC3-BA73-5E54A6C36507}"/>
                </a:ext>
              </a:extLst>
            </p:cNvPr>
            <p:cNvCxnSpPr>
              <a:stCxn id="32" idx="0"/>
              <a:endCxn id="37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E40BCCE-ADD2-470C-9BC9-EE0E042F8461}"/>
                </a:ext>
              </a:extLst>
            </p:cNvPr>
            <p:cNvCxnSpPr>
              <a:stCxn id="32" idx="0"/>
              <a:endCxn id="34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856674BA-3A0E-49E3-8920-176A93108EE5}"/>
                </a:ext>
              </a:extLst>
            </p:cNvPr>
            <p:cNvCxnSpPr>
              <a:cxnSpLocks/>
              <a:stCxn id="32" idx="1"/>
              <a:endCxn id="35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0874118C-8D72-4FF0-B55A-11CA3A20323B}"/>
                </a:ext>
              </a:extLst>
            </p:cNvPr>
            <p:cNvCxnSpPr>
              <a:cxnSpLocks/>
              <a:stCxn id="32" idx="0"/>
              <a:endCxn id="38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0F9561C7-4545-4E42-BDB1-DC8B76F315EA}"/>
                </a:ext>
              </a:extLst>
            </p:cNvPr>
            <p:cNvCxnSpPr>
              <a:cxnSpLocks/>
              <a:stCxn id="32" idx="3"/>
              <a:endCxn id="40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C1CA640-9DDD-46E2-8D29-39DB626EFF17}"/>
                </a:ext>
              </a:extLst>
            </p:cNvPr>
            <p:cNvCxnSpPr>
              <a:cxnSpLocks/>
              <a:stCxn id="32" idx="2"/>
              <a:endCxn id="49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2AD563A-58AE-405E-BEB2-3E6C7B72F0D9}"/>
                </a:ext>
              </a:extLst>
            </p:cNvPr>
            <p:cNvCxnSpPr>
              <a:stCxn id="32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24E7A8CB-7DB3-4EE1-A14A-6C884E8205AE}"/>
                </a:ext>
              </a:extLst>
            </p:cNvPr>
            <p:cNvCxnSpPr>
              <a:stCxn id="32" idx="2"/>
              <a:endCxn id="46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F396983C-1650-4883-BC14-7C3F3CA90B34}"/>
                </a:ext>
              </a:extLst>
            </p:cNvPr>
            <p:cNvCxnSpPr>
              <a:cxnSpLocks/>
              <a:stCxn id="32" idx="1"/>
              <a:endCxn id="36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70E2DFA-9178-4349-B25F-F31FE494DD49}"/>
                </a:ext>
              </a:extLst>
            </p:cNvPr>
            <p:cNvCxnSpPr>
              <a:cxnSpLocks/>
              <a:stCxn id="32" idx="3"/>
              <a:endCxn id="42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AFE9E5-A09F-408F-B7E8-8A10B694F52C}"/>
              </a:ext>
            </a:extLst>
          </p:cNvPr>
          <p:cNvCxnSpPr>
            <a:stCxn id="32" idx="2"/>
            <a:endCxn id="44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662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BABC-3244-446A-8615-9AC94889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Dr.A.Menaka Pushpa, VIT, Chennai, India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42774-7030-427C-9236-A968CE33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92227-4FF6-4831-9AA2-3C067750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282446"/>
          </a:xfrm>
        </p:spPr>
        <p:txBody>
          <a:bodyPr>
            <a:normAutofit/>
          </a:bodyPr>
          <a:lstStyle/>
          <a:p>
            <a:pPr algn="ctr"/>
            <a:r>
              <a:rPr lang="en-IN" sz="5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Simple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A8F309-246F-4CD9-8D23-A567E886F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Easy to learn and use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Moving from C++ to Java is easier since </a:t>
            </a:r>
            <a:r>
              <a:rPr lang="en-I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 inherits many Object Oriented features from C++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E3F1EF3-9CAB-4AFE-9FD3-048BDB9A4BFD}"/>
              </a:ext>
            </a:extLst>
          </p:cNvPr>
          <p:cNvGrpSpPr/>
          <p:nvPr/>
        </p:nvGrpSpPr>
        <p:grpSpPr>
          <a:xfrm>
            <a:off x="601884" y="1078896"/>
            <a:ext cx="7433691" cy="4722210"/>
            <a:chOff x="601884" y="1078896"/>
            <a:chExt cx="7433691" cy="472221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E3BDAF8F-3629-4F96-B41B-94F6D714CD0E}"/>
                </a:ext>
              </a:extLst>
            </p:cNvPr>
            <p:cNvSpPr/>
            <p:nvPr/>
          </p:nvSpPr>
          <p:spPr>
            <a:xfrm>
              <a:off x="3064573" y="3157537"/>
              <a:ext cx="2050352" cy="54292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JAVA Features</a:t>
              </a:r>
            </a:p>
          </p:txBody>
        </p:sp>
        <p:sp>
          <p:nvSpPr>
            <p:cNvPr id="34" name="Oval 33">
              <a:hlinkClick r:id="rId2" action="ppaction://hlinksldjump"/>
              <a:extLst>
                <a:ext uri="{FF2B5EF4-FFF2-40B4-BE49-F238E27FC236}">
                  <a16:creationId xmlns:a16="http://schemas.microsoft.com/office/drawing/2014/main" id="{706122FD-9B51-41A5-9616-203CA5CF2433}"/>
                </a:ext>
              </a:extLst>
            </p:cNvPr>
            <p:cNvSpPr/>
            <p:nvPr/>
          </p:nvSpPr>
          <p:spPr>
            <a:xfrm>
              <a:off x="1805273" y="1526952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Secure</a:t>
              </a:r>
            </a:p>
          </p:txBody>
        </p:sp>
        <p:sp>
          <p:nvSpPr>
            <p:cNvPr id="35" name="Oval 34">
              <a:hlinkClick r:id="rId3" action="ppaction://hlinksldjump"/>
              <a:extLst>
                <a:ext uri="{FF2B5EF4-FFF2-40B4-BE49-F238E27FC236}">
                  <a16:creationId xmlns:a16="http://schemas.microsoft.com/office/drawing/2014/main" id="{ABF15B0D-0F60-42BC-8EEB-31C4A1914C9E}"/>
                </a:ext>
              </a:extLst>
            </p:cNvPr>
            <p:cNvSpPr/>
            <p:nvPr/>
          </p:nvSpPr>
          <p:spPr>
            <a:xfrm>
              <a:off x="730687" y="227314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Portable</a:t>
              </a:r>
            </a:p>
          </p:txBody>
        </p:sp>
        <p:sp>
          <p:nvSpPr>
            <p:cNvPr id="36" name="Oval 35">
              <a:hlinkClick r:id="rId4" action="ppaction://hlinksldjump"/>
              <a:extLst>
                <a:ext uri="{FF2B5EF4-FFF2-40B4-BE49-F238E27FC236}">
                  <a16:creationId xmlns:a16="http://schemas.microsoft.com/office/drawing/2014/main" id="{5D674B4D-7E36-476B-9501-912F62298408}"/>
                </a:ext>
              </a:extLst>
            </p:cNvPr>
            <p:cNvSpPr/>
            <p:nvPr/>
          </p:nvSpPr>
          <p:spPr>
            <a:xfrm>
              <a:off x="601884" y="3273361"/>
              <a:ext cx="1713237" cy="7524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Object-Oriented</a:t>
              </a:r>
            </a:p>
          </p:txBody>
        </p:sp>
        <p:sp>
          <p:nvSpPr>
            <p:cNvPr id="37" name="Oval 36">
              <a:hlinkClick r:id="rId5" action="ppaction://hlinksldjump"/>
              <a:extLst>
                <a:ext uri="{FF2B5EF4-FFF2-40B4-BE49-F238E27FC236}">
                  <a16:creationId xmlns:a16="http://schemas.microsoft.com/office/drawing/2014/main" id="{0F4FAC36-E914-4F1B-9DC4-0CB687EE9992}"/>
                </a:ext>
              </a:extLst>
            </p:cNvPr>
            <p:cNvSpPr/>
            <p:nvPr/>
          </p:nvSpPr>
          <p:spPr>
            <a:xfrm>
              <a:off x="3608261" y="1078896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Simple</a:t>
              </a:r>
            </a:p>
          </p:txBody>
        </p:sp>
        <p:sp>
          <p:nvSpPr>
            <p:cNvPr id="38" name="Oval 37">
              <a:hlinkClick r:id="rId6" action="ppaction://hlinksldjump"/>
              <a:extLst>
                <a:ext uri="{FF2B5EF4-FFF2-40B4-BE49-F238E27FC236}">
                  <a16:creationId xmlns:a16="http://schemas.microsoft.com/office/drawing/2014/main" id="{A7480F93-2DF5-404B-A4DA-7BB5E1CC16D1}"/>
                </a:ext>
              </a:extLst>
            </p:cNvPr>
            <p:cNvSpPr/>
            <p:nvPr/>
          </p:nvSpPr>
          <p:spPr>
            <a:xfrm>
              <a:off x="5687188" y="1433703"/>
              <a:ext cx="1693926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Robust</a:t>
              </a:r>
            </a:p>
          </p:txBody>
        </p:sp>
        <p:sp>
          <p:nvSpPr>
            <p:cNvPr id="40" name="Oval 39">
              <a:hlinkClick r:id="rId7" action="ppaction://hlinksldjump"/>
              <a:extLst>
                <a:ext uri="{FF2B5EF4-FFF2-40B4-BE49-F238E27FC236}">
                  <a16:creationId xmlns:a16="http://schemas.microsoft.com/office/drawing/2014/main" id="{94F123CC-C9A4-4BFB-BC19-68F6236AF590}"/>
                </a:ext>
              </a:extLst>
            </p:cNvPr>
            <p:cNvSpPr/>
            <p:nvPr/>
          </p:nvSpPr>
          <p:spPr>
            <a:xfrm>
              <a:off x="6233256" y="2345459"/>
              <a:ext cx="1782890" cy="6317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Multi-Threaded</a:t>
              </a:r>
            </a:p>
          </p:txBody>
        </p:sp>
        <p:sp>
          <p:nvSpPr>
            <p:cNvPr id="42" name="Oval 41">
              <a:hlinkClick r:id="rId8" action="ppaction://hlinksldjump"/>
              <a:extLst>
                <a:ext uri="{FF2B5EF4-FFF2-40B4-BE49-F238E27FC236}">
                  <a16:creationId xmlns:a16="http://schemas.microsoft.com/office/drawing/2014/main" id="{2E8B76C2-DA01-4715-986E-E9D6D52A0140}"/>
                </a:ext>
              </a:extLst>
            </p:cNvPr>
            <p:cNvSpPr/>
            <p:nvPr/>
          </p:nvSpPr>
          <p:spPr>
            <a:xfrm>
              <a:off x="5715762" y="3394424"/>
              <a:ext cx="2319813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Architectural-Neutral</a:t>
              </a:r>
            </a:p>
          </p:txBody>
        </p:sp>
        <p:sp>
          <p:nvSpPr>
            <p:cNvPr id="44" name="Oval 43">
              <a:hlinkClick r:id="rId9" action="ppaction://hlinksldjump"/>
              <a:extLst>
                <a:ext uri="{FF2B5EF4-FFF2-40B4-BE49-F238E27FC236}">
                  <a16:creationId xmlns:a16="http://schemas.microsoft.com/office/drawing/2014/main" id="{B7E827FB-CF9F-4042-A159-C4583DDEC5E5}"/>
                </a:ext>
              </a:extLst>
            </p:cNvPr>
            <p:cNvSpPr/>
            <p:nvPr/>
          </p:nvSpPr>
          <p:spPr>
            <a:xfrm>
              <a:off x="5954649" y="4410075"/>
              <a:ext cx="20503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Interpreted</a:t>
              </a:r>
            </a:p>
          </p:txBody>
        </p:sp>
        <p:sp>
          <p:nvSpPr>
            <p:cNvPr id="46" name="Oval 45">
              <a:hlinkClick r:id="rId9" action="ppaction://hlinksldjump"/>
              <a:extLst>
                <a:ext uri="{FF2B5EF4-FFF2-40B4-BE49-F238E27FC236}">
                  <a16:creationId xmlns:a16="http://schemas.microsoft.com/office/drawing/2014/main" id="{E08BF385-5E99-49F5-B424-75511213CCFD}"/>
                </a:ext>
              </a:extLst>
            </p:cNvPr>
            <p:cNvSpPr/>
            <p:nvPr/>
          </p:nvSpPr>
          <p:spPr>
            <a:xfrm>
              <a:off x="4455224" y="5140928"/>
              <a:ext cx="2202752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High Performance</a:t>
              </a:r>
            </a:p>
          </p:txBody>
        </p:sp>
        <p:sp>
          <p:nvSpPr>
            <p:cNvPr id="48" name="Oval 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50F36452-30D3-4DA2-BE23-D466A000F5E8}"/>
                </a:ext>
              </a:extLst>
            </p:cNvPr>
            <p:cNvSpPr/>
            <p:nvPr/>
          </p:nvSpPr>
          <p:spPr>
            <a:xfrm>
              <a:off x="2089997" y="5162931"/>
              <a:ext cx="191802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</a:p>
          </p:txBody>
        </p:sp>
        <p:sp>
          <p:nvSpPr>
            <p:cNvPr id="49" name="Oval 48">
              <a:hlinkClick r:id="rId11" action="ppaction://hlinksldjump"/>
              <a:extLst>
                <a:ext uri="{FF2B5EF4-FFF2-40B4-BE49-F238E27FC236}">
                  <a16:creationId xmlns:a16="http://schemas.microsoft.com/office/drawing/2014/main" id="{C1BEA07C-B97D-40E3-836B-C7606FAADDE1}"/>
                </a:ext>
              </a:extLst>
            </p:cNvPr>
            <p:cNvSpPr/>
            <p:nvPr/>
          </p:nvSpPr>
          <p:spPr>
            <a:xfrm>
              <a:off x="938998" y="4410075"/>
              <a:ext cx="1713238" cy="6381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Dynamic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B0207945-5CEB-4996-AA7E-CDBB512C7DF7}"/>
                </a:ext>
              </a:extLst>
            </p:cNvPr>
            <p:cNvCxnSpPr>
              <a:stCxn id="32" idx="0"/>
              <a:endCxn id="37" idx="4"/>
            </p:cNvCxnSpPr>
            <p:nvPr/>
          </p:nvCxnSpPr>
          <p:spPr>
            <a:xfrm flipV="1">
              <a:off x="4089749" y="1717071"/>
              <a:ext cx="365475" cy="144046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6BA9E329-D210-42F3-B855-51199CB33B40}"/>
                </a:ext>
              </a:extLst>
            </p:cNvPr>
            <p:cNvCxnSpPr>
              <a:stCxn id="32" idx="0"/>
              <a:endCxn id="34" idx="4"/>
            </p:cNvCxnSpPr>
            <p:nvPr/>
          </p:nvCxnSpPr>
          <p:spPr>
            <a:xfrm flipH="1" flipV="1">
              <a:off x="2652236" y="2165127"/>
              <a:ext cx="1437513" cy="9924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656F6A6D-5A95-4369-AC41-6114814291EC}"/>
                </a:ext>
              </a:extLst>
            </p:cNvPr>
            <p:cNvCxnSpPr>
              <a:cxnSpLocks/>
              <a:stCxn id="32" idx="1"/>
              <a:endCxn id="35" idx="5"/>
            </p:cNvCxnSpPr>
            <p:nvPr/>
          </p:nvCxnSpPr>
          <p:spPr>
            <a:xfrm flipH="1" flipV="1">
              <a:off x="2193026" y="2915419"/>
              <a:ext cx="871547" cy="5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6CBFCEDA-154C-4635-9A23-D439DDF88AE6}"/>
                </a:ext>
              </a:extLst>
            </p:cNvPr>
            <p:cNvCxnSpPr>
              <a:cxnSpLocks/>
              <a:stCxn id="32" idx="0"/>
              <a:endCxn id="38" idx="3"/>
            </p:cNvCxnSpPr>
            <p:nvPr/>
          </p:nvCxnSpPr>
          <p:spPr>
            <a:xfrm flipV="1">
              <a:off x="4089749" y="1978419"/>
              <a:ext cx="1845509" cy="11791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A97F75CC-228B-4C82-892D-652616907C5D}"/>
                </a:ext>
              </a:extLst>
            </p:cNvPr>
            <p:cNvCxnSpPr>
              <a:cxnSpLocks/>
              <a:stCxn id="32" idx="3"/>
              <a:endCxn id="40" idx="2"/>
            </p:cNvCxnSpPr>
            <p:nvPr/>
          </p:nvCxnSpPr>
          <p:spPr>
            <a:xfrm flipV="1">
              <a:off x="5114925" y="2661332"/>
              <a:ext cx="1118331" cy="76766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5DD8B9AF-7E26-4651-94A7-A9D05E652B85}"/>
                </a:ext>
              </a:extLst>
            </p:cNvPr>
            <p:cNvCxnSpPr>
              <a:cxnSpLocks/>
              <a:stCxn id="32" idx="2"/>
              <a:endCxn id="49" idx="6"/>
            </p:cNvCxnSpPr>
            <p:nvPr/>
          </p:nvCxnSpPr>
          <p:spPr>
            <a:xfrm flipH="1">
              <a:off x="2652236" y="3700462"/>
              <a:ext cx="1437513" cy="10287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9BD30625-6857-44E1-9796-C1D89B8CA270}"/>
                </a:ext>
              </a:extLst>
            </p:cNvPr>
            <p:cNvCxnSpPr>
              <a:stCxn id="32" idx="2"/>
            </p:cNvCxnSpPr>
            <p:nvPr/>
          </p:nvCxnSpPr>
          <p:spPr>
            <a:xfrm flipH="1">
              <a:off x="3266836" y="3700462"/>
              <a:ext cx="822913" cy="1462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6FEE42C3-F2CD-4A4A-A5EB-9C5527084B1B}"/>
                </a:ext>
              </a:extLst>
            </p:cNvPr>
            <p:cNvCxnSpPr>
              <a:stCxn id="32" idx="2"/>
              <a:endCxn id="46" idx="1"/>
            </p:cNvCxnSpPr>
            <p:nvPr/>
          </p:nvCxnSpPr>
          <p:spPr>
            <a:xfrm>
              <a:off x="4089749" y="3700462"/>
              <a:ext cx="688061" cy="1533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B92E3AF8-8430-4A21-91F0-E6F847391EEA}"/>
                </a:ext>
              </a:extLst>
            </p:cNvPr>
            <p:cNvCxnSpPr>
              <a:cxnSpLocks/>
              <a:stCxn id="32" idx="1"/>
              <a:endCxn id="36" idx="6"/>
            </p:cNvCxnSpPr>
            <p:nvPr/>
          </p:nvCxnSpPr>
          <p:spPr>
            <a:xfrm flipH="1">
              <a:off x="2315121" y="3429000"/>
              <a:ext cx="749452" cy="2205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C3FFB30-0ED1-484F-B994-435C71A9E911}"/>
                </a:ext>
              </a:extLst>
            </p:cNvPr>
            <p:cNvCxnSpPr>
              <a:cxnSpLocks/>
              <a:stCxn id="32" idx="3"/>
              <a:endCxn id="42" idx="2"/>
            </p:cNvCxnSpPr>
            <p:nvPr/>
          </p:nvCxnSpPr>
          <p:spPr>
            <a:xfrm>
              <a:off x="5114925" y="3429000"/>
              <a:ext cx="600837" cy="28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3D9BD22-3365-44B5-98CD-BFE080FA7CC7}"/>
              </a:ext>
            </a:extLst>
          </p:cNvPr>
          <p:cNvCxnSpPr>
            <a:stCxn id="32" idx="2"/>
            <a:endCxn id="44" idx="2"/>
          </p:cNvCxnSpPr>
          <p:nvPr/>
        </p:nvCxnSpPr>
        <p:spPr>
          <a:xfrm>
            <a:off x="4089749" y="3700462"/>
            <a:ext cx="1864900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3710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RightStep">
      <a:dk1>
        <a:srgbClr val="000000"/>
      </a:dk1>
      <a:lt1>
        <a:srgbClr val="FFFFFF"/>
      </a:lt1>
      <a:dk2>
        <a:srgbClr val="243B41"/>
      </a:dk2>
      <a:lt2>
        <a:srgbClr val="E8E2E6"/>
      </a:lt2>
      <a:accent1>
        <a:srgbClr val="47B56F"/>
      </a:accent1>
      <a:accent2>
        <a:srgbClr val="3BB197"/>
      </a:accent2>
      <a:accent3>
        <a:srgbClr val="4DACC3"/>
      </a:accent3>
      <a:accent4>
        <a:srgbClr val="3B69B1"/>
      </a:accent4>
      <a:accent5>
        <a:srgbClr val="5B58C7"/>
      </a:accent5>
      <a:accent6>
        <a:srgbClr val="7C4CB8"/>
      </a:accent6>
      <a:hlink>
        <a:srgbClr val="8F822F"/>
      </a:hlink>
      <a:folHlink>
        <a:srgbClr val="828282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C1F163049680F4C9886C10BDBE6268F" ma:contentTypeVersion="0" ma:contentTypeDescription="Create a new document." ma:contentTypeScope="" ma:versionID="d64a3895ebb3bb89b5aeb07dfe4c849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A0D6C1C-F84B-47C8-A3B9-D2C2F318CF66}"/>
</file>

<file path=customXml/itemProps2.xml><?xml version="1.0" encoding="utf-8"?>
<ds:datastoreItem xmlns:ds="http://schemas.openxmlformats.org/officeDocument/2006/customXml" ds:itemID="{D6F120B3-B92F-415A-9E64-141F697A19FA}"/>
</file>

<file path=customXml/itemProps3.xml><?xml version="1.0" encoding="utf-8"?>
<ds:datastoreItem xmlns:ds="http://schemas.openxmlformats.org/officeDocument/2006/customXml" ds:itemID="{C13B8C9A-213B-42BE-82D4-D1AF47375765}"/>
</file>

<file path=docProps/app.xml><?xml version="1.0" encoding="utf-8"?>
<Properties xmlns="http://schemas.openxmlformats.org/officeDocument/2006/extended-properties" xmlns:vt="http://schemas.openxmlformats.org/officeDocument/2006/docPropsVTypes">
  <TotalTime>852</TotalTime>
  <Words>1444</Words>
  <Application>Microsoft Office PowerPoint</Application>
  <PresentationFormat>Widescreen</PresentationFormat>
  <Paragraphs>369</Paragraphs>
  <Slides>28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Garamond</vt:lpstr>
      <vt:lpstr>SavonVTI</vt:lpstr>
      <vt:lpstr>Computer programming  JAVa</vt:lpstr>
      <vt:lpstr>Assessment Procedure</vt:lpstr>
      <vt:lpstr>Software</vt:lpstr>
      <vt:lpstr>Java Evolution</vt:lpstr>
      <vt:lpstr>JAVA</vt:lpstr>
      <vt:lpstr>JAVA Features</vt:lpstr>
      <vt:lpstr>Portability</vt:lpstr>
      <vt:lpstr>Security</vt:lpstr>
      <vt:lpstr>Simple</vt:lpstr>
      <vt:lpstr>Robust</vt:lpstr>
      <vt:lpstr>Object-Oriented</vt:lpstr>
      <vt:lpstr>Multithreaded</vt:lpstr>
      <vt:lpstr>Architecture - Neutral</vt:lpstr>
      <vt:lpstr>High Performance</vt:lpstr>
      <vt:lpstr>Distributed</vt:lpstr>
      <vt:lpstr>Dynamic</vt:lpstr>
      <vt:lpstr>Program Paradigms</vt:lpstr>
      <vt:lpstr>OOP Element - Abstraction</vt:lpstr>
      <vt:lpstr>1. OOP Principles - Encapsulation</vt:lpstr>
      <vt:lpstr>2. OOP Principles - Inheritance</vt:lpstr>
      <vt:lpstr>3. OOP Principles - Polymorphism</vt:lpstr>
      <vt:lpstr>Bytecode</vt:lpstr>
      <vt:lpstr>Bytecode</vt:lpstr>
      <vt:lpstr>Program Execution Process – C pgm</vt:lpstr>
      <vt:lpstr>JAVA Virtual Machine - JVM</vt:lpstr>
      <vt:lpstr>Executable JAR</vt:lpstr>
      <vt:lpstr>Student’s Task</vt:lpstr>
      <vt:lpstr>Java Applets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BASICS</dc:title>
  <dc:creator>Menaka Pushpa</dc:creator>
  <cp:lastModifiedBy>Menaka Pushpa</cp:lastModifiedBy>
  <cp:revision>123</cp:revision>
  <dcterms:created xsi:type="dcterms:W3CDTF">2020-06-14T18:59:54Z</dcterms:created>
  <dcterms:modified xsi:type="dcterms:W3CDTF">2022-02-14T05:23:31Z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0x0101006C1F163049680F4C9886C10BDBE6268F</vt:lpwstr>
  </property>
</Properties>
</file>